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3" r:id="rId3"/>
    <p:sldId id="257" r:id="rId4"/>
    <p:sldId id="265" r:id="rId5"/>
    <p:sldId id="266" r:id="rId6"/>
    <p:sldId id="267" r:id="rId7"/>
    <p:sldId id="268" r:id="rId8"/>
    <p:sldId id="280" r:id="rId9"/>
    <p:sldId id="269" r:id="rId10"/>
    <p:sldId id="281" r:id="rId11"/>
    <p:sldId id="270" r:id="rId12"/>
    <p:sldId id="282" r:id="rId13"/>
    <p:sldId id="271" r:id="rId14"/>
    <p:sldId id="272" r:id="rId15"/>
    <p:sldId id="273" r:id="rId16"/>
    <p:sldId id="274" r:id="rId17"/>
    <p:sldId id="276" r:id="rId18"/>
    <p:sldId id="279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33CC3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ya-umni4ka.ru/wp-content/uploads/2012/01/shablon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28436"/>
            <a:ext cx="9323512" cy="7186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892007" y="116632"/>
            <a:ext cx="74869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i="1" dirty="0">
                <a:solidFill>
                  <a:srgbClr val="00CC00"/>
                </a:solidFill>
              </a:rPr>
              <a:t>Муниципальное бюджетное дошкольное  образовательное учреждение</a:t>
            </a:r>
            <a:endParaRPr lang="ru-RU" dirty="0">
              <a:solidFill>
                <a:srgbClr val="00CC00"/>
              </a:solidFill>
            </a:endParaRPr>
          </a:p>
          <a:p>
            <a:pPr algn="ctr"/>
            <a:r>
              <a:rPr lang="ru-RU" i="1" dirty="0" smtClean="0">
                <a:solidFill>
                  <a:srgbClr val="00CC00"/>
                </a:solidFill>
              </a:rPr>
              <a:t>«Детский </a:t>
            </a:r>
            <a:r>
              <a:rPr lang="ru-RU" i="1" dirty="0">
                <a:solidFill>
                  <a:srgbClr val="00CC00"/>
                </a:solidFill>
              </a:rPr>
              <a:t>сад </a:t>
            </a:r>
            <a:r>
              <a:rPr lang="ru-RU" i="1" dirty="0" smtClean="0">
                <a:solidFill>
                  <a:srgbClr val="00CC00"/>
                </a:solidFill>
              </a:rPr>
              <a:t>№</a:t>
            </a:r>
            <a:r>
              <a:rPr lang="ru-RU" i="1" dirty="0">
                <a:solidFill>
                  <a:srgbClr val="00CC00"/>
                </a:solidFill>
              </a:rPr>
              <a:t>2 «Рябинка»</a:t>
            </a:r>
            <a:endParaRPr lang="ru-RU" dirty="0">
              <a:solidFill>
                <a:srgbClr val="00CC00"/>
              </a:solidFill>
            </a:endParaRPr>
          </a:p>
          <a:p>
            <a:pPr algn="ctr"/>
            <a:r>
              <a:rPr lang="ru-RU" dirty="0"/>
              <a:t>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3568" y="1996098"/>
            <a:ext cx="82125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+mj-lt"/>
              </a:rPr>
              <a:t>«Нетрадиционные методики </a:t>
            </a:r>
          </a:p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+mj-lt"/>
              </a:rPr>
              <a:t>и </a:t>
            </a:r>
            <a:r>
              <a:rPr lang="ru-RU" sz="3200" b="1" dirty="0" err="1" smtClean="0">
                <a:solidFill>
                  <a:srgbClr val="0070C0"/>
                </a:solidFill>
                <a:latin typeface="+mj-lt"/>
              </a:rPr>
              <a:t>здоровьесберегающие</a:t>
            </a:r>
            <a:r>
              <a:rPr lang="ru-RU" sz="3200" b="1" dirty="0" smtClean="0">
                <a:solidFill>
                  <a:srgbClr val="0070C0"/>
                </a:solidFill>
                <a:latin typeface="+mj-lt"/>
              </a:rPr>
              <a:t> технологии </a:t>
            </a:r>
          </a:p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+mj-lt"/>
              </a:rPr>
              <a:t>на логопедических занятиях»</a:t>
            </a:r>
            <a:endParaRPr lang="ru-RU" sz="32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14546" y="3714752"/>
            <a:ext cx="5357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практико-ориентированный</a:t>
            </a:r>
            <a:r>
              <a:rPr lang="ru-RU" dirty="0"/>
              <a:t> </a:t>
            </a:r>
            <a:r>
              <a:rPr lang="ru-RU" dirty="0" smtClean="0"/>
              <a:t> долгосрочный проект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 flipH="1">
            <a:off x="5929322" y="5000636"/>
            <a:ext cx="3071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B050"/>
                </a:solidFill>
              </a:rPr>
              <a:t> учитель – логопед  Демидова Г.В.</a:t>
            </a:r>
            <a:endParaRPr lang="ru-R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57444089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ya-umni4ka.ru/wp-content/uploads/2012/01/shablon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4294" y="-398410"/>
            <a:ext cx="9344806" cy="7256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16520" y="1272664"/>
            <a:ext cx="9001156" cy="55721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95879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                                        </a:t>
            </a:r>
            <a:r>
              <a:rPr lang="ru-RU" sz="2400" dirty="0" smtClean="0">
                <a:solidFill>
                  <a:srgbClr val="00CC00"/>
                </a:solidFill>
              </a:rPr>
              <a:t>правое полушарие – гуманитарное, образное</a:t>
            </a:r>
          </a:p>
          <a:p>
            <a:r>
              <a:rPr lang="ru-RU" sz="2400" i="1" dirty="0" smtClean="0">
                <a:solidFill>
                  <a:srgbClr val="33CC33"/>
                </a:solidFill>
              </a:rPr>
              <a:t>   </a:t>
            </a:r>
            <a:r>
              <a:rPr lang="ru-RU" sz="2400" dirty="0" smtClean="0">
                <a:solidFill>
                  <a:srgbClr val="0070C0"/>
                </a:solidFill>
              </a:rPr>
              <a:t>левое  полушарие – математическое, знаковое</a:t>
            </a:r>
            <a:endParaRPr lang="ru-RU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7716146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ya-umni4ka.ru/wp-content/uploads/2012/01/shablon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4294" y="-398410"/>
            <a:ext cx="9344806" cy="7256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" name="Picture 1" descr="H:\фото\2015-02-13 08.46.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2143116"/>
            <a:ext cx="4381499" cy="385762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85720" y="0"/>
            <a:ext cx="821537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2800" b="1" i="1" dirty="0" smtClean="0">
                <a:solidFill>
                  <a:srgbClr val="00CC00"/>
                </a:solidFill>
              </a:rPr>
              <a:t>                     « ПАЛЬЧИКИ ЗДОРОВАЮТСЯ»</a:t>
            </a:r>
            <a:endParaRPr lang="ru-RU" sz="2800" i="1" dirty="0" smtClean="0">
              <a:solidFill>
                <a:srgbClr val="00CC00"/>
              </a:solidFill>
            </a:endParaRPr>
          </a:p>
          <a:p>
            <a:r>
              <a:rPr lang="be-BY" sz="2400" b="1" dirty="0" smtClean="0">
                <a:solidFill>
                  <a:srgbClr val="00B0F0"/>
                </a:solidFill>
              </a:rPr>
              <a:t>Я здороваюсь везде — Дома и на улице. </a:t>
            </a:r>
            <a:endParaRPr lang="ru-RU" sz="2400" b="1" dirty="0" smtClean="0">
              <a:solidFill>
                <a:srgbClr val="00B0F0"/>
              </a:solidFill>
            </a:endParaRPr>
          </a:p>
          <a:p>
            <a:r>
              <a:rPr lang="be-BY" sz="2400" b="1" dirty="0" smtClean="0">
                <a:solidFill>
                  <a:srgbClr val="00B0F0"/>
                </a:solidFill>
              </a:rPr>
              <a:t>Даже «здравствуй!» говорю </a:t>
            </a:r>
            <a:r>
              <a:rPr lang="ru-RU" sz="2400" b="1" dirty="0" smtClean="0">
                <a:solidFill>
                  <a:srgbClr val="00B0F0"/>
                </a:solidFill>
              </a:rPr>
              <a:t>я</a:t>
            </a:r>
            <a:r>
              <a:rPr lang="be-BY" sz="2400" b="1" dirty="0" smtClean="0">
                <a:solidFill>
                  <a:srgbClr val="00B0F0"/>
                </a:solidFill>
              </a:rPr>
              <a:t> соседской курице</a:t>
            </a:r>
            <a:r>
              <a:rPr lang="ru-RU" sz="2400" b="1" dirty="0" smtClean="0">
                <a:solidFill>
                  <a:srgbClr val="00B0F0"/>
                </a:solidFill>
              </a:rPr>
              <a:t>.</a:t>
            </a:r>
          </a:p>
          <a:p>
            <a:endParaRPr lang="ru-RU" sz="2000" b="1" dirty="0" smtClean="0">
              <a:solidFill>
                <a:srgbClr val="00B0F0"/>
              </a:solidFill>
            </a:endParaRPr>
          </a:p>
          <a:p>
            <a:r>
              <a:rPr lang="be-BY" i="1" dirty="0" smtClean="0">
                <a:solidFill>
                  <a:srgbClr val="00CC00"/>
                </a:solidFill>
              </a:rPr>
              <a:t>Кончиком большого пальца правой руки поочередно касать­ся кончиков указательного, среднего, безымянного пальцев и ми­зинца. Проделать то же самое левой рукой</a:t>
            </a:r>
            <a:r>
              <a:rPr lang="ru-RU" i="1" dirty="0" smtClean="0"/>
              <a:t>.</a:t>
            </a:r>
            <a:endParaRPr lang="ru-RU" dirty="0" smtClean="0"/>
          </a:p>
          <a:p>
            <a:r>
              <a:rPr lang="ru-RU" dirty="0" smtClean="0"/>
              <a:t>                                                            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57158" y="2357430"/>
            <a:ext cx="407196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2400" b="1" dirty="0" smtClean="0">
                <a:solidFill>
                  <a:srgbClr val="FFC000"/>
                </a:solidFill>
              </a:rPr>
              <a:t>Здравствуй, солнце золотое! Здравствуй, небо голубое!</a:t>
            </a:r>
            <a:endParaRPr lang="ru-RU" sz="2400" b="1" dirty="0" smtClean="0">
              <a:solidFill>
                <a:srgbClr val="FFC000"/>
              </a:solidFill>
            </a:endParaRPr>
          </a:p>
          <a:p>
            <a:r>
              <a:rPr lang="be-BY" sz="2400" b="1" dirty="0" smtClean="0">
                <a:solidFill>
                  <a:srgbClr val="FFC000"/>
                </a:solidFill>
              </a:rPr>
              <a:t> Здравствуй, вольный ветерок,</a:t>
            </a:r>
          </a:p>
          <a:p>
            <a:r>
              <a:rPr lang="be-BY" sz="2400" b="1" dirty="0" smtClean="0">
                <a:solidFill>
                  <a:srgbClr val="FFC000"/>
                </a:solidFill>
              </a:rPr>
              <a:t> Здравствуй, маленький дубок! </a:t>
            </a:r>
            <a:endParaRPr lang="ru-RU" sz="2400" b="1" dirty="0" smtClean="0">
              <a:solidFill>
                <a:srgbClr val="FFC000"/>
              </a:solidFill>
            </a:endParaRPr>
          </a:p>
          <a:p>
            <a:r>
              <a:rPr lang="be-BY" sz="2400" b="1" dirty="0" smtClean="0">
                <a:solidFill>
                  <a:srgbClr val="FFC000"/>
                </a:solidFill>
              </a:rPr>
              <a:t>Мы живем в одном краю — Всех я вас приветствую!</a:t>
            </a:r>
            <a:endParaRPr lang="ru-RU" sz="2400" b="1" dirty="0" smtClean="0">
              <a:solidFill>
                <a:srgbClr val="FFC000"/>
              </a:solidFill>
            </a:endParaRPr>
          </a:p>
          <a:p>
            <a:endParaRPr lang="ru-RU" sz="2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7716146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ya-umni4ka.ru/wp-content/uploads/2012/01/shablon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98410"/>
            <a:ext cx="9344806" cy="7256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2" descr="H:\фото\2015-02-17 09.12.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143248"/>
            <a:ext cx="4738752" cy="3554064"/>
          </a:xfrm>
          <a:prstGeom prst="rect">
            <a:avLst/>
          </a:prstGeom>
          <a:noFill/>
        </p:spPr>
      </p:pic>
      <p:pic>
        <p:nvPicPr>
          <p:cNvPr id="30724" name="Picture 4" descr="H:\фото\2015-02-13 08.47.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08" y="142852"/>
            <a:ext cx="3214692" cy="464342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57158" y="0"/>
            <a:ext cx="557216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2400" b="1" dirty="0" smtClean="0"/>
              <a:t>                    </a:t>
            </a:r>
          </a:p>
          <a:p>
            <a:pPr algn="ctr"/>
            <a:r>
              <a:rPr lang="be-BY" sz="2400" b="1" dirty="0" smtClean="0"/>
              <a:t> </a:t>
            </a:r>
            <a:r>
              <a:rPr lang="be-BY" sz="2400" b="1" dirty="0" smtClean="0">
                <a:solidFill>
                  <a:srgbClr val="00CC00"/>
                </a:solidFill>
              </a:rPr>
              <a:t> «</a:t>
            </a:r>
            <a:r>
              <a:rPr lang="be-BY" sz="2800" b="1" i="1" dirty="0" smtClean="0">
                <a:solidFill>
                  <a:srgbClr val="00CC00"/>
                </a:solidFill>
              </a:rPr>
              <a:t>Кулак—ребро—ладонь</a:t>
            </a:r>
            <a:r>
              <a:rPr lang="be-BY" sz="2400" b="1" i="1" dirty="0" smtClean="0">
                <a:solidFill>
                  <a:srgbClr val="33CC33"/>
                </a:solidFill>
              </a:rPr>
              <a:t>»</a:t>
            </a:r>
          </a:p>
          <a:p>
            <a:endParaRPr lang="be-BY" sz="2400" b="1" i="1" dirty="0" smtClean="0">
              <a:solidFill>
                <a:srgbClr val="33CC33"/>
              </a:solidFill>
            </a:endParaRPr>
          </a:p>
          <a:p>
            <a:r>
              <a:rPr lang="be-BY" sz="2000" dirty="0" smtClean="0">
                <a:solidFill>
                  <a:srgbClr val="00B0F0"/>
                </a:solidFill>
              </a:rPr>
              <a:t>Ладонь на плоскости, ладонь сжатая в кулак, ладонь ребром на плоскости стола, распрямленная ладонь на плоскости стола. Ребенок выполняет пробу вместе с педагогом. Выполняется сначала правой рукой, потом — левой, затем — двумя руками вместе. </a:t>
            </a:r>
            <a:endParaRPr lang="ru-RU" sz="2000" dirty="0">
              <a:solidFill>
                <a:srgbClr val="00B0F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3438" y="4643446"/>
            <a:ext cx="450056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CC00"/>
                </a:solidFill>
              </a:rPr>
              <a:t> </a:t>
            </a:r>
          </a:p>
          <a:p>
            <a:pPr algn="ctr"/>
            <a:r>
              <a:rPr lang="ru-RU" sz="2800" b="1" i="1" dirty="0" smtClean="0">
                <a:solidFill>
                  <a:srgbClr val="00CC00"/>
                </a:solidFill>
              </a:rPr>
              <a:t>«Зайчик – козочка – колечко»</a:t>
            </a:r>
            <a:endParaRPr lang="ru-RU" sz="2800" b="1" i="1" dirty="0">
              <a:solidFill>
                <a:srgbClr val="00CC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771614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ya-umni4ka.ru/wp-content/uploads/2012/01/shablon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98410"/>
            <a:ext cx="9344806" cy="7256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" name="Picture 1" descr="H:\фото\2015-02-17 09.10.48.jpg"/>
          <p:cNvPicPr>
            <a:picLocks noChangeAspect="1" noChangeArrowheads="1"/>
          </p:cNvPicPr>
          <p:nvPr/>
        </p:nvPicPr>
        <p:blipFill>
          <a:blip r:embed="rId3" cstate="print"/>
          <a:srcRect t="7207" b="6305"/>
          <a:stretch>
            <a:fillRect/>
          </a:stretch>
        </p:blipFill>
        <p:spPr bwMode="auto">
          <a:xfrm>
            <a:off x="214282" y="3214686"/>
            <a:ext cx="5286380" cy="3429024"/>
          </a:xfrm>
          <a:prstGeom prst="rect">
            <a:avLst/>
          </a:prstGeom>
          <a:noFill/>
        </p:spPr>
      </p:pic>
      <p:pic>
        <p:nvPicPr>
          <p:cNvPr id="4" name="Picture 3" descr="H:\фото\2015-02-09 09.18.07.jpg"/>
          <p:cNvPicPr>
            <a:picLocks noChangeAspect="1" noChangeArrowheads="1"/>
          </p:cNvPicPr>
          <p:nvPr/>
        </p:nvPicPr>
        <p:blipFill>
          <a:blip r:embed="rId4" cstate="print"/>
          <a:srcRect b="5494"/>
          <a:stretch>
            <a:fillRect/>
          </a:stretch>
        </p:blipFill>
        <p:spPr bwMode="auto">
          <a:xfrm>
            <a:off x="5000660" y="-142899"/>
            <a:ext cx="4143340" cy="342902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2844" y="0"/>
            <a:ext cx="5060937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CC00"/>
                </a:solidFill>
              </a:rPr>
              <a:t> </a:t>
            </a:r>
            <a:r>
              <a:rPr lang="ru-RU" sz="2000" i="1" dirty="0" smtClean="0">
                <a:solidFill>
                  <a:srgbClr val="00CC00"/>
                </a:solidFill>
              </a:rPr>
              <a:t>Бельевой прищепкой поочередно «кусаем»</a:t>
            </a:r>
            <a:endParaRPr lang="ru-RU" sz="2000" dirty="0" smtClean="0">
              <a:solidFill>
                <a:srgbClr val="00CC00"/>
              </a:solidFill>
            </a:endParaRPr>
          </a:p>
          <a:p>
            <a:r>
              <a:rPr lang="ru-RU" sz="2000" i="1" dirty="0" smtClean="0">
                <a:solidFill>
                  <a:srgbClr val="00CC00"/>
                </a:solidFill>
              </a:rPr>
              <a:t> ногтевые фаланги (от указательного пальца</a:t>
            </a:r>
            <a:r>
              <a:rPr lang="ru-RU" sz="2000" dirty="0" smtClean="0">
                <a:solidFill>
                  <a:srgbClr val="00CC00"/>
                </a:solidFill>
              </a:rPr>
              <a:t> </a:t>
            </a:r>
            <a:r>
              <a:rPr lang="ru-RU" sz="2000" i="1" dirty="0" smtClean="0">
                <a:solidFill>
                  <a:srgbClr val="00CC00"/>
                </a:solidFill>
              </a:rPr>
              <a:t>к мизинцу и обратно, на ударные слоги стихи). </a:t>
            </a:r>
          </a:p>
          <a:p>
            <a:pPr algn="ctr"/>
            <a:r>
              <a:rPr lang="ru-RU" sz="2400" b="1" i="1" dirty="0" smtClean="0">
                <a:solidFill>
                  <a:srgbClr val="00CC00"/>
                </a:solidFill>
              </a:rPr>
              <a:t>«Котёнок»</a:t>
            </a:r>
          </a:p>
          <a:p>
            <a:r>
              <a:rPr lang="ru-RU" sz="2000" b="1" dirty="0" smtClean="0">
                <a:solidFill>
                  <a:srgbClr val="00B0F0"/>
                </a:solidFill>
              </a:rPr>
              <a:t>Кусается сильно котенок-глупыш,</a:t>
            </a:r>
          </a:p>
          <a:p>
            <a:r>
              <a:rPr lang="ru-RU" sz="2000" b="1" dirty="0" smtClean="0">
                <a:solidFill>
                  <a:srgbClr val="00B0F0"/>
                </a:solidFill>
              </a:rPr>
              <a:t>Он думает: это не палец, а </a:t>
            </a:r>
            <a:r>
              <a:rPr lang="ru-RU" sz="2000" b="1" i="1" dirty="0" smtClean="0">
                <a:solidFill>
                  <a:srgbClr val="00B0F0"/>
                </a:solidFill>
              </a:rPr>
              <a:t>мышь .</a:t>
            </a:r>
          </a:p>
          <a:p>
            <a:r>
              <a:rPr lang="ru-RU" sz="2000" b="1" dirty="0" smtClean="0">
                <a:solidFill>
                  <a:srgbClr val="00B0F0"/>
                </a:solidFill>
              </a:rPr>
              <a:t>Но я же играю с тобою, малыш,</a:t>
            </a:r>
          </a:p>
          <a:p>
            <a:r>
              <a:rPr lang="ru-RU" sz="2000" b="1" dirty="0" smtClean="0">
                <a:solidFill>
                  <a:srgbClr val="00B0F0"/>
                </a:solidFill>
              </a:rPr>
              <a:t>А будешь кусаться – скажу тебе «Кыш!»</a:t>
            </a:r>
          </a:p>
          <a:p>
            <a:r>
              <a:rPr lang="ru-RU" sz="2000" b="1" dirty="0" smtClean="0">
                <a:solidFill>
                  <a:srgbClr val="00B0F0"/>
                </a:solidFill>
              </a:rPr>
              <a:t>  </a:t>
            </a:r>
            <a:endParaRPr lang="ru-RU" sz="2000" b="1" dirty="0">
              <a:solidFill>
                <a:srgbClr val="00B0F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00760" y="3571876"/>
            <a:ext cx="314324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CC00"/>
                </a:solidFill>
              </a:rPr>
              <a:t>   «Кто быстрее»</a:t>
            </a:r>
          </a:p>
          <a:p>
            <a:r>
              <a:rPr lang="ru-RU" sz="2000" b="1" dirty="0" smtClean="0">
                <a:solidFill>
                  <a:srgbClr val="0070C0"/>
                </a:solidFill>
              </a:rPr>
              <a:t>Быстро собрать разложенный на столе платок одной рукой в кулак, вторая рука за спиной.</a:t>
            </a:r>
            <a:endParaRPr lang="ru-RU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7716146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ya-umni4ka.ru/wp-content/uploads/2012/01/shablon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00806" y="-398410"/>
            <a:ext cx="9344806" cy="7256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71472" y="214290"/>
            <a:ext cx="63228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FFC000"/>
                </a:solidFill>
              </a:rPr>
              <a:t>Су –</a:t>
            </a:r>
            <a:r>
              <a:rPr lang="ru-RU" sz="4800" b="1" dirty="0" err="1" smtClean="0">
                <a:solidFill>
                  <a:srgbClr val="FFC000"/>
                </a:solidFill>
              </a:rPr>
              <a:t>Джок</a:t>
            </a:r>
            <a:r>
              <a:rPr lang="ru-RU" sz="4800" b="1" dirty="0" smtClean="0">
                <a:solidFill>
                  <a:srgbClr val="FFC000"/>
                </a:solidFill>
              </a:rPr>
              <a:t> терапия</a:t>
            </a:r>
            <a:endParaRPr lang="ru-RU" sz="4800" dirty="0">
              <a:solidFill>
                <a:srgbClr val="FFC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57290" y="1428736"/>
            <a:ext cx="71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28596" y="1071546"/>
            <a:ext cx="592935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70C0"/>
                </a:solidFill>
              </a:rPr>
              <a:t>была разработана южнокорейским учёным и профессором Пак </a:t>
            </a:r>
            <a:r>
              <a:rPr lang="ru-RU" sz="2000" dirty="0" err="1" smtClean="0">
                <a:solidFill>
                  <a:srgbClr val="0070C0"/>
                </a:solidFill>
              </a:rPr>
              <a:t>Чжэ</a:t>
            </a:r>
            <a:r>
              <a:rPr lang="ru-RU" sz="2000" dirty="0" smtClean="0">
                <a:solidFill>
                  <a:srgbClr val="0070C0"/>
                </a:solidFill>
              </a:rPr>
              <a:t> </a:t>
            </a:r>
            <a:r>
              <a:rPr lang="ru-RU" sz="2000" dirty="0" err="1" smtClean="0">
                <a:solidFill>
                  <a:srgbClr val="0070C0"/>
                </a:solidFill>
              </a:rPr>
              <a:t>Ву</a:t>
            </a:r>
            <a:r>
              <a:rPr lang="ru-RU" sz="2000" dirty="0" smtClean="0">
                <a:solidFill>
                  <a:srgbClr val="0070C0"/>
                </a:solidFill>
              </a:rPr>
              <a:t>. В переводе с корейского обозначает </a:t>
            </a:r>
            <a:r>
              <a:rPr lang="ru-RU" sz="2000" b="1" i="1" dirty="0" smtClean="0">
                <a:solidFill>
                  <a:srgbClr val="0070C0"/>
                </a:solidFill>
              </a:rPr>
              <a:t>Су- кисть, </a:t>
            </a:r>
            <a:r>
              <a:rPr lang="ru-RU" sz="2000" b="1" i="1" dirty="0" err="1" smtClean="0">
                <a:solidFill>
                  <a:srgbClr val="0070C0"/>
                </a:solidFill>
              </a:rPr>
              <a:t>Джок</a:t>
            </a:r>
            <a:r>
              <a:rPr lang="ru-RU" sz="2000" b="1" i="1" dirty="0" smtClean="0">
                <a:solidFill>
                  <a:srgbClr val="0070C0"/>
                </a:solidFill>
              </a:rPr>
              <a:t>- стопа</a:t>
            </a:r>
            <a:r>
              <a:rPr lang="ru-RU" sz="2000" dirty="0" smtClean="0">
                <a:solidFill>
                  <a:srgbClr val="0070C0"/>
                </a:solidFill>
              </a:rPr>
              <a:t>. Этот метод основан на том, что каждому органу человеческого тела соответствуют биоактивные точки, расположенные на кистях и стопах. </a:t>
            </a:r>
          </a:p>
          <a:p>
            <a:r>
              <a:rPr lang="ru-RU" sz="2000" b="1" dirty="0" smtClean="0">
                <a:solidFill>
                  <a:srgbClr val="0070C0"/>
                </a:solidFill>
              </a:rPr>
              <a:t>Достоинства Су – </a:t>
            </a:r>
            <a:r>
              <a:rPr lang="ru-RU" sz="2000" b="1" dirty="0" err="1" smtClean="0">
                <a:solidFill>
                  <a:srgbClr val="0070C0"/>
                </a:solidFill>
              </a:rPr>
              <a:t>Джок</a:t>
            </a:r>
            <a:r>
              <a:rPr lang="ru-RU" sz="2000" i="1" dirty="0" smtClean="0">
                <a:solidFill>
                  <a:srgbClr val="0070C0"/>
                </a:solidFill>
              </a:rPr>
              <a:t>: Высокая эффективность </a:t>
            </a:r>
            <a:r>
              <a:rPr lang="ru-RU" sz="2000" dirty="0" smtClean="0">
                <a:solidFill>
                  <a:srgbClr val="0070C0"/>
                </a:solidFill>
              </a:rPr>
              <a:t>– при правильном применении наступает выраженный эффект</a:t>
            </a:r>
            <a:r>
              <a:rPr lang="ru-RU" sz="2000" i="1" dirty="0" smtClean="0">
                <a:solidFill>
                  <a:srgbClr val="0070C0"/>
                </a:solidFill>
              </a:rPr>
              <a:t>. Абсолютная безопасность </a:t>
            </a:r>
            <a:r>
              <a:rPr lang="ru-RU" sz="2000" dirty="0" smtClean="0">
                <a:solidFill>
                  <a:srgbClr val="0070C0"/>
                </a:solidFill>
              </a:rPr>
              <a:t>– неправильное применение никогда не наносит вред – оно просто не эффективно. </a:t>
            </a:r>
            <a:r>
              <a:rPr lang="ru-RU" sz="2000" i="1" dirty="0" smtClean="0">
                <a:solidFill>
                  <a:srgbClr val="0070C0"/>
                </a:solidFill>
              </a:rPr>
              <a:t>Универсальность </a:t>
            </a:r>
            <a:r>
              <a:rPr lang="ru-RU" sz="2000" dirty="0" smtClean="0">
                <a:solidFill>
                  <a:srgbClr val="0070C0"/>
                </a:solidFill>
              </a:rPr>
              <a:t>– Су-</a:t>
            </a:r>
            <a:r>
              <a:rPr lang="ru-RU" sz="2000" dirty="0" err="1" smtClean="0">
                <a:solidFill>
                  <a:srgbClr val="0070C0"/>
                </a:solidFill>
              </a:rPr>
              <a:t>Джок</a:t>
            </a:r>
            <a:r>
              <a:rPr lang="ru-RU" sz="2000" dirty="0" smtClean="0">
                <a:solidFill>
                  <a:srgbClr val="0070C0"/>
                </a:solidFill>
              </a:rPr>
              <a:t> терапию  могут использовать и педагоги в своей работе, и родители в домашних условиях.</a:t>
            </a:r>
            <a:endParaRPr lang="ru-RU" sz="2000" dirty="0">
              <a:solidFill>
                <a:srgbClr val="0070C0"/>
              </a:solidFill>
            </a:endParaRPr>
          </a:p>
        </p:txBody>
      </p:sp>
      <p:pic>
        <p:nvPicPr>
          <p:cNvPr id="8" name="Рисунок 7" descr="&amp;scy;&amp;ucy; &amp;dcy;&amp;zhcy;&amp;ocy;&amp;kcy; &quot; Ola-la - &amp;Kcy;&amp;rcy;&amp;acy;&amp;scy;&amp;ocy;&amp;tcy;&amp;acy;, &amp;zcy;&amp;dcy;&amp;ocy;&amp;rcy;&amp;ocy;&amp;vcy;&amp;softcy;&amp;iecy;, &amp;mcy;&amp;ocy;&amp;dcy;&amp;acy;, &amp;scy;&amp;chcy;&amp;acy;&amp;scy;&amp;tcy;&amp;lcy;&amp;icy;&amp;vcy;&amp;acy;&amp;yacy; &amp;zhcy;&amp;icy;&amp;zcy;&amp;ncy;&amp;softcy;…"/>
          <p:cNvPicPr/>
          <p:nvPr/>
        </p:nvPicPr>
        <p:blipFill>
          <a:blip r:embed="rId3" cstate="print"/>
          <a:srcRect l="22736" r="22048"/>
          <a:stretch>
            <a:fillRect/>
          </a:stretch>
        </p:blipFill>
        <p:spPr bwMode="auto">
          <a:xfrm>
            <a:off x="6286512" y="0"/>
            <a:ext cx="2428924" cy="3370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ped-kopilka.ru/upload/blogs/16689_02fb25eaf062f05122f05efb8b0a6779.jpg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3429000"/>
            <a:ext cx="2619375" cy="2438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077161464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ya-umni4ka.ru/wp-content/uploads/2012/01/shablon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4294" y="-398410"/>
            <a:ext cx="9344806" cy="7256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85720" y="0"/>
            <a:ext cx="407196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33CC33"/>
                </a:solidFill>
              </a:rPr>
              <a:t> </a:t>
            </a:r>
            <a:r>
              <a:rPr lang="ru-RU" sz="2800" i="1" dirty="0" smtClean="0">
                <a:solidFill>
                  <a:srgbClr val="33CC33"/>
                </a:solidFill>
              </a:rPr>
              <a:t>Ходит ёжик без дорожек</a:t>
            </a:r>
            <a:endParaRPr lang="ru-RU" sz="2800" dirty="0" smtClean="0">
              <a:solidFill>
                <a:srgbClr val="33CC33"/>
              </a:solidFill>
            </a:endParaRPr>
          </a:p>
          <a:p>
            <a:r>
              <a:rPr lang="ru-RU" sz="2800" i="1" dirty="0" smtClean="0">
                <a:solidFill>
                  <a:srgbClr val="33CC33"/>
                </a:solidFill>
              </a:rPr>
              <a:t>По лесу, по лесу</a:t>
            </a:r>
            <a:endParaRPr lang="ru-RU" sz="2800" dirty="0" smtClean="0">
              <a:solidFill>
                <a:srgbClr val="33CC33"/>
              </a:solidFill>
            </a:endParaRPr>
          </a:p>
          <a:p>
            <a:r>
              <a:rPr lang="ru-RU" sz="2800" i="1" dirty="0" smtClean="0">
                <a:solidFill>
                  <a:srgbClr val="33CC33"/>
                </a:solidFill>
              </a:rPr>
              <a:t>И иголками своими колется – </a:t>
            </a:r>
            <a:r>
              <a:rPr lang="ru-RU" sz="2800" i="1" dirty="0" err="1" smtClean="0">
                <a:solidFill>
                  <a:srgbClr val="33CC33"/>
                </a:solidFill>
              </a:rPr>
              <a:t>колется</a:t>
            </a:r>
            <a:endParaRPr lang="ru-RU" sz="2800" dirty="0" smtClean="0">
              <a:solidFill>
                <a:srgbClr val="33CC33"/>
              </a:solidFill>
            </a:endParaRPr>
          </a:p>
          <a:p>
            <a:r>
              <a:rPr lang="ru-RU" sz="2800" i="1" dirty="0" smtClean="0">
                <a:solidFill>
                  <a:srgbClr val="33CC33"/>
                </a:solidFill>
              </a:rPr>
              <a:t>А я ёжику – ежу ту тропинку покажу</a:t>
            </a:r>
            <a:endParaRPr lang="ru-RU" sz="2800" dirty="0" smtClean="0">
              <a:solidFill>
                <a:srgbClr val="33CC33"/>
              </a:solidFill>
            </a:endParaRPr>
          </a:p>
          <a:p>
            <a:r>
              <a:rPr lang="ru-RU" sz="2800" i="1" dirty="0" smtClean="0">
                <a:solidFill>
                  <a:srgbClr val="33CC33"/>
                </a:solidFill>
              </a:rPr>
              <a:t>Где катают мышки маленькие шишки.</a:t>
            </a:r>
            <a:endParaRPr lang="ru-RU" sz="2800" dirty="0" smtClean="0">
              <a:solidFill>
                <a:srgbClr val="33CC33"/>
              </a:solidFill>
            </a:endParaRPr>
          </a:p>
          <a:p>
            <a:endParaRPr lang="ru-RU" dirty="0"/>
          </a:p>
        </p:txBody>
      </p:sp>
      <p:pic>
        <p:nvPicPr>
          <p:cNvPr id="1026" name="Picture 2" descr="H:\фото\2015-02-10 09.53.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5681" y="1000108"/>
            <a:ext cx="5334005" cy="4214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&amp;YUcy;&amp;mcy;&amp;ocy;&amp;rcy; &amp;Ucy;&amp;Ocy;&amp;L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4071942"/>
            <a:ext cx="2643206" cy="2643206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652120" y="404664"/>
            <a:ext cx="15744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00B0F0"/>
                </a:solidFill>
              </a:rPr>
              <a:t> « Ёжик»</a:t>
            </a:r>
            <a:endParaRPr lang="ru-RU" sz="2800" b="1" i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7716146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ya-umni4ka.ru/wp-content/uploads/2012/01/shablon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00806" y="-398410"/>
            <a:ext cx="9344806" cy="7256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H:\фото\2015-02-17 08.40.51.jpg"/>
          <p:cNvPicPr>
            <a:picLocks noChangeAspect="1" noChangeArrowheads="1"/>
          </p:cNvPicPr>
          <p:nvPr/>
        </p:nvPicPr>
        <p:blipFill>
          <a:blip r:embed="rId3" cstate="print"/>
          <a:srcRect r="543" b="34782"/>
          <a:stretch>
            <a:fillRect/>
          </a:stretch>
        </p:blipFill>
        <p:spPr bwMode="auto">
          <a:xfrm>
            <a:off x="214282" y="3643314"/>
            <a:ext cx="5229262" cy="307183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15008" y="-1"/>
            <a:ext cx="3000396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B0F0"/>
                </a:solidFill>
              </a:rPr>
              <a:t>  </a:t>
            </a:r>
            <a:r>
              <a:rPr lang="ru-RU" sz="2400" i="1" dirty="0" smtClean="0">
                <a:solidFill>
                  <a:srgbClr val="00B0F0"/>
                </a:solidFill>
              </a:rPr>
              <a:t>Я мячом круги катаю,</a:t>
            </a:r>
            <a:endParaRPr lang="ru-RU" sz="2400" dirty="0" smtClean="0">
              <a:solidFill>
                <a:srgbClr val="00B0F0"/>
              </a:solidFill>
            </a:endParaRPr>
          </a:p>
          <a:p>
            <a:r>
              <a:rPr lang="ru-RU" sz="2400" i="1" dirty="0" smtClean="0">
                <a:solidFill>
                  <a:srgbClr val="00B0F0"/>
                </a:solidFill>
              </a:rPr>
              <a:t>Взад – вперёд его гоняю.</a:t>
            </a:r>
            <a:endParaRPr lang="ru-RU" sz="2400" dirty="0" smtClean="0">
              <a:solidFill>
                <a:srgbClr val="00B0F0"/>
              </a:solidFill>
            </a:endParaRPr>
          </a:p>
          <a:p>
            <a:r>
              <a:rPr lang="ru-RU" sz="2400" i="1" dirty="0" smtClean="0">
                <a:solidFill>
                  <a:srgbClr val="00B0F0"/>
                </a:solidFill>
              </a:rPr>
              <a:t>Им поглажу я ладошку.</a:t>
            </a:r>
            <a:endParaRPr lang="ru-RU" sz="2400" dirty="0" smtClean="0">
              <a:solidFill>
                <a:srgbClr val="00B0F0"/>
              </a:solidFill>
            </a:endParaRPr>
          </a:p>
          <a:p>
            <a:r>
              <a:rPr lang="ru-RU" sz="2400" i="1" dirty="0" smtClean="0">
                <a:solidFill>
                  <a:srgbClr val="00B0F0"/>
                </a:solidFill>
              </a:rPr>
              <a:t>Будто я сметаю крошку.</a:t>
            </a:r>
            <a:endParaRPr lang="ru-RU" sz="2400" dirty="0" smtClean="0">
              <a:solidFill>
                <a:srgbClr val="00B0F0"/>
              </a:solidFill>
            </a:endParaRPr>
          </a:p>
          <a:p>
            <a:r>
              <a:rPr lang="ru-RU" sz="2400" i="1" dirty="0" smtClean="0">
                <a:solidFill>
                  <a:srgbClr val="00B0F0"/>
                </a:solidFill>
              </a:rPr>
              <a:t>И сожму его немножко, </a:t>
            </a:r>
            <a:endParaRPr lang="ru-RU" sz="2400" dirty="0" smtClean="0">
              <a:solidFill>
                <a:srgbClr val="00B0F0"/>
              </a:solidFill>
            </a:endParaRPr>
          </a:p>
          <a:p>
            <a:r>
              <a:rPr lang="ru-RU" sz="2400" i="1" dirty="0" smtClean="0">
                <a:solidFill>
                  <a:srgbClr val="00B0F0"/>
                </a:solidFill>
              </a:rPr>
              <a:t>Как  сжимает лапу      кошка.</a:t>
            </a:r>
            <a:endParaRPr lang="ru-RU" sz="2400" dirty="0" smtClean="0">
              <a:solidFill>
                <a:srgbClr val="00B0F0"/>
              </a:solidFill>
            </a:endParaRPr>
          </a:p>
          <a:p>
            <a:r>
              <a:rPr lang="ru-RU" sz="2400" i="1" dirty="0" smtClean="0">
                <a:solidFill>
                  <a:srgbClr val="00B0F0"/>
                </a:solidFill>
              </a:rPr>
              <a:t>Каждым пальчиком прижму, </a:t>
            </a:r>
            <a:endParaRPr lang="ru-RU" sz="2400" dirty="0" smtClean="0">
              <a:solidFill>
                <a:srgbClr val="00B0F0"/>
              </a:solidFill>
            </a:endParaRPr>
          </a:p>
          <a:p>
            <a:r>
              <a:rPr lang="ru-RU" sz="2400" i="1" dirty="0" smtClean="0">
                <a:solidFill>
                  <a:srgbClr val="00B0F0"/>
                </a:solidFill>
              </a:rPr>
              <a:t>И другой рукой начну.</a:t>
            </a:r>
            <a:endParaRPr lang="ru-RU" sz="2400" dirty="0" smtClean="0">
              <a:solidFill>
                <a:srgbClr val="00B0F0"/>
              </a:solidFill>
            </a:endParaRPr>
          </a:p>
          <a:p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7072330" y="1571612"/>
            <a:ext cx="219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</a:t>
            </a:r>
            <a:endParaRPr lang="ru-RU" dirty="0"/>
          </a:p>
        </p:txBody>
      </p:sp>
      <p:pic>
        <p:nvPicPr>
          <p:cNvPr id="2051" name="Picture 3" descr="H:\фото\2015-02-17 09.09.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0"/>
            <a:ext cx="4857752" cy="3643314"/>
          </a:xfrm>
          <a:prstGeom prst="ellipse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077161464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ya-umni4ka.ru/wp-content/uploads/2012/01/shablon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00806" y="-398410"/>
            <a:ext cx="9344806" cy="7256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571604" y="1928802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57224" y="214290"/>
            <a:ext cx="671517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CC00"/>
                </a:solidFill>
              </a:rPr>
              <a:t>Массаж пальцев эластичным кольцом. Дети поочередно надевают массажные кольца на каждый палец, проговаривая стихотворение</a:t>
            </a:r>
          </a:p>
          <a:p>
            <a:endParaRPr lang="ru-RU" dirty="0" smtClean="0">
              <a:solidFill>
                <a:srgbClr val="00CC00"/>
              </a:solidFill>
            </a:endParaRPr>
          </a:p>
          <a:p>
            <a:endParaRPr lang="ru-RU" dirty="0" smtClean="0">
              <a:solidFill>
                <a:srgbClr val="00CC00"/>
              </a:solidFill>
            </a:endParaRPr>
          </a:p>
          <a:p>
            <a:endParaRPr lang="ru-RU" dirty="0" smtClean="0">
              <a:solidFill>
                <a:srgbClr val="00CC00"/>
              </a:solidFill>
            </a:endParaRPr>
          </a:p>
          <a:p>
            <a:r>
              <a:rPr lang="ru-RU" sz="2800" b="1" i="1" dirty="0" smtClean="0">
                <a:solidFill>
                  <a:srgbClr val="00CC00"/>
                </a:solidFill>
              </a:rPr>
              <a:t>           «Дорожка»</a:t>
            </a:r>
            <a:r>
              <a:rPr lang="ru-RU" sz="2400" i="1" dirty="0" smtClean="0">
                <a:solidFill>
                  <a:srgbClr val="00B0F0"/>
                </a:solidFill>
              </a:rPr>
              <a:t/>
            </a:r>
            <a:br>
              <a:rPr lang="ru-RU" sz="2400" i="1" dirty="0" smtClean="0">
                <a:solidFill>
                  <a:srgbClr val="00B0F0"/>
                </a:solidFill>
              </a:rPr>
            </a:br>
            <a:r>
              <a:rPr lang="ru-RU" sz="2400" b="1" i="1" dirty="0" smtClean="0">
                <a:solidFill>
                  <a:srgbClr val="00B0F0"/>
                </a:solidFill>
              </a:rPr>
              <a:t>Кольцо на пальчик надеваю. </a:t>
            </a:r>
            <a:br>
              <a:rPr lang="ru-RU" sz="2400" b="1" i="1" dirty="0" smtClean="0">
                <a:solidFill>
                  <a:srgbClr val="00B0F0"/>
                </a:solidFill>
              </a:rPr>
            </a:br>
            <a:r>
              <a:rPr lang="ru-RU" sz="2400" b="1" i="1" dirty="0" smtClean="0">
                <a:solidFill>
                  <a:srgbClr val="00B0F0"/>
                </a:solidFill>
              </a:rPr>
              <a:t>И по пальчику качу. </a:t>
            </a:r>
            <a:br>
              <a:rPr lang="ru-RU" sz="2400" b="1" i="1" dirty="0" smtClean="0">
                <a:solidFill>
                  <a:srgbClr val="00B0F0"/>
                </a:solidFill>
              </a:rPr>
            </a:br>
            <a:r>
              <a:rPr lang="ru-RU" sz="2400" b="1" i="1" dirty="0" smtClean="0">
                <a:solidFill>
                  <a:srgbClr val="00B0F0"/>
                </a:solidFill>
              </a:rPr>
              <a:t>Здоровья пальчику желаю,</a:t>
            </a:r>
            <a:br>
              <a:rPr lang="ru-RU" sz="2400" b="1" i="1" dirty="0" smtClean="0">
                <a:solidFill>
                  <a:srgbClr val="00B0F0"/>
                </a:solidFill>
              </a:rPr>
            </a:br>
            <a:r>
              <a:rPr lang="ru-RU" sz="2400" b="1" i="1" dirty="0" smtClean="0">
                <a:solidFill>
                  <a:srgbClr val="00B0F0"/>
                </a:solidFill>
              </a:rPr>
              <a:t>Ловким быть его учу.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28673" name="Picture 1" descr="H:\фото\2015-02-12 16.21.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000108"/>
            <a:ext cx="4018388" cy="5357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077161464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ya-umni4ka.ru/wp-content/uploads/2012/01/shablon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4294" y="-398410"/>
            <a:ext cx="9344806" cy="7256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95536" y="476672"/>
            <a:ext cx="908884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400" i="1" dirty="0">
                <a:solidFill>
                  <a:srgbClr val="0070C0"/>
                </a:solidFill>
              </a:rPr>
              <a:t>Несомненно, что перечисленные выше методы являются составляющими </a:t>
            </a:r>
            <a:r>
              <a:rPr lang="ru-RU" sz="2400" i="1" dirty="0" err="1" smtClean="0">
                <a:solidFill>
                  <a:srgbClr val="0070C0"/>
                </a:solidFill>
              </a:rPr>
              <a:t>здоровъесберегающих</a:t>
            </a:r>
            <a:r>
              <a:rPr lang="ru-RU" sz="2400" i="1" dirty="0" smtClean="0">
                <a:solidFill>
                  <a:srgbClr val="0070C0"/>
                </a:solidFill>
              </a:rPr>
              <a:t> </a:t>
            </a:r>
            <a:r>
              <a:rPr lang="ru-RU" sz="2400" i="1" dirty="0">
                <a:solidFill>
                  <a:srgbClr val="0070C0"/>
                </a:solidFill>
              </a:rPr>
              <a:t>технологий.</a:t>
            </a:r>
          </a:p>
          <a:p>
            <a:r>
              <a:rPr lang="ru-RU" sz="2400" i="1" dirty="0" smtClean="0">
                <a:solidFill>
                  <a:srgbClr val="0070C0"/>
                </a:solidFill>
              </a:rPr>
              <a:t>Благодаря их </a:t>
            </a:r>
            <a:r>
              <a:rPr lang="ru-RU" sz="2400" i="1" dirty="0">
                <a:solidFill>
                  <a:srgbClr val="0070C0"/>
                </a:solidFill>
              </a:rPr>
              <a:t>использованию </a:t>
            </a:r>
            <a:r>
              <a:rPr lang="ru-RU" sz="2400" i="1" dirty="0" smtClean="0">
                <a:solidFill>
                  <a:srgbClr val="0070C0"/>
                </a:solidFill>
              </a:rPr>
              <a:t>у </a:t>
            </a:r>
            <a:r>
              <a:rPr lang="ru-RU" sz="2400" i="1" dirty="0">
                <a:solidFill>
                  <a:srgbClr val="0070C0"/>
                </a:solidFill>
              </a:rPr>
              <a:t>детей происходит</a:t>
            </a:r>
            <a:r>
              <a:rPr lang="ru-RU" sz="2400" i="1" dirty="0" smtClean="0">
                <a:solidFill>
                  <a:srgbClr val="0070C0"/>
                </a:solidFill>
              </a:rPr>
              <a:t>:</a:t>
            </a:r>
          </a:p>
          <a:p>
            <a:endParaRPr lang="ru-RU" sz="2400" i="1" dirty="0">
              <a:solidFill>
                <a:srgbClr val="0070C0"/>
              </a:solidFill>
            </a:endParaRPr>
          </a:p>
          <a:p>
            <a:r>
              <a:rPr lang="ru-RU" sz="2400" dirty="0">
                <a:solidFill>
                  <a:srgbClr val="0070C0"/>
                </a:solidFill>
              </a:rPr>
              <a:t>- улучшение памяти, внимания, мышления;</a:t>
            </a:r>
          </a:p>
          <a:p>
            <a:r>
              <a:rPr lang="ru-RU" sz="2400" dirty="0">
                <a:solidFill>
                  <a:srgbClr val="0070C0"/>
                </a:solidFill>
              </a:rPr>
              <a:t>- повышение способности к произвольному контролю;</a:t>
            </a:r>
          </a:p>
          <a:p>
            <a:r>
              <a:rPr lang="ru-RU" sz="2400" dirty="0">
                <a:solidFill>
                  <a:srgbClr val="0070C0"/>
                </a:solidFill>
              </a:rPr>
              <a:t>- улучшение общего эмоционального состояния;</a:t>
            </a:r>
          </a:p>
          <a:p>
            <a:r>
              <a:rPr lang="ru-RU" sz="2400" dirty="0">
                <a:solidFill>
                  <a:srgbClr val="0070C0"/>
                </a:solidFill>
              </a:rPr>
              <a:t>- повышается работоспособность, уверенность в себе;</a:t>
            </a:r>
          </a:p>
          <a:p>
            <a:r>
              <a:rPr lang="ru-RU" sz="2400" dirty="0">
                <a:solidFill>
                  <a:srgbClr val="0070C0"/>
                </a:solidFill>
              </a:rPr>
              <a:t>- стимулируются двигательные функции;</a:t>
            </a:r>
          </a:p>
          <a:p>
            <a:r>
              <a:rPr lang="ru-RU" sz="2400" dirty="0">
                <a:solidFill>
                  <a:srgbClr val="0070C0"/>
                </a:solidFill>
              </a:rPr>
              <a:t>- снижает утомляемость;</a:t>
            </a:r>
          </a:p>
          <a:p>
            <a:r>
              <a:rPr lang="ru-RU" sz="2400" dirty="0">
                <a:solidFill>
                  <a:srgbClr val="0070C0"/>
                </a:solidFill>
              </a:rPr>
              <a:t>- улучшаются пространственные представления; </a:t>
            </a:r>
          </a:p>
          <a:p>
            <a:r>
              <a:rPr lang="ru-RU" sz="2400" dirty="0">
                <a:solidFill>
                  <a:srgbClr val="0070C0"/>
                </a:solidFill>
              </a:rPr>
              <a:t>- развивается дыхательный и артикуляционный аппарат;</a:t>
            </a:r>
          </a:p>
          <a:p>
            <a:r>
              <a:rPr lang="ru-RU" sz="2400" dirty="0">
                <a:solidFill>
                  <a:srgbClr val="0070C0"/>
                </a:solidFill>
              </a:rPr>
              <a:t>- стимулируется речевая функция;</a:t>
            </a:r>
          </a:p>
          <a:p>
            <a:r>
              <a:rPr lang="ru-RU" sz="2400" dirty="0">
                <a:solidFill>
                  <a:srgbClr val="0070C0"/>
                </a:solidFill>
              </a:rPr>
              <a:t>- улучшается соматическое состояние.</a:t>
            </a:r>
          </a:p>
          <a:p>
            <a:r>
              <a:rPr lang="ru-RU" sz="2400" dirty="0" smtClean="0">
                <a:solidFill>
                  <a:srgbClr val="0070C0"/>
                </a:solidFill>
              </a:rPr>
              <a:t>  </a:t>
            </a:r>
            <a:endParaRPr lang="ru-RU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7716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ya-umni4ka.ru/wp-content/uploads/2012/01/shablon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4294" y="-398410"/>
            <a:ext cx="9344806" cy="7256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&amp;Lcy;&amp;acy;&amp;dcy;&amp;ucy;&amp;shcy;&amp;kcy;&amp;icy;-&amp;lcy;&amp;acy;&amp;dcy;&amp;ucy;&amp;shcy;&amp;kcy;&amp;icy;. - &amp;Vcy;&amp;ocy;&amp;rcy;&amp;ocy;&amp;tcy;&amp;icy;&amp;lcy;&amp;acy;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1500174"/>
            <a:ext cx="5143536" cy="4000528"/>
          </a:xfrm>
          <a:prstGeom prst="flowChartPreparation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643042" y="0"/>
            <a:ext cx="6125395" cy="1616815"/>
          </a:xfrm>
          <a:prstGeom prst="rect">
            <a:avLst/>
          </a:prstGeom>
          <a:noFill/>
        </p:spPr>
        <p:txBody>
          <a:bodyPr wrap="none" rtlCol="0">
            <a:prstTxWarp prst="textChevron">
              <a:avLst/>
            </a:prstTxWarp>
            <a:spAutoFit/>
          </a:bodyPr>
          <a:lstStyle/>
          <a:p>
            <a:r>
              <a:rPr lang="ru-RU" sz="4800" b="1" dirty="0" smtClean="0">
                <a:solidFill>
                  <a:srgbClr val="33CC33"/>
                </a:solidFill>
              </a:rPr>
              <a:t>  Спасибо за внимание</a:t>
            </a:r>
            <a:endParaRPr lang="ru-RU" sz="4800" b="1" dirty="0">
              <a:solidFill>
                <a:srgbClr val="33CC33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77161464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ya-umni4ka.ru/wp-content/uploads/2012/01/shablon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28436"/>
            <a:ext cx="9323512" cy="7186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4479635" y="764704"/>
            <a:ext cx="184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83568" y="1996098"/>
            <a:ext cx="82125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00232" y="357166"/>
            <a:ext cx="58579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 </a:t>
            </a:r>
            <a:r>
              <a:rPr lang="ru-RU" sz="4800" b="1" dirty="0" smtClean="0">
                <a:solidFill>
                  <a:srgbClr val="00CC00"/>
                </a:solidFill>
              </a:rPr>
              <a:t>Участники проекта</a:t>
            </a:r>
            <a:endParaRPr lang="ru-RU" sz="4800" dirty="0" smtClean="0">
              <a:solidFill>
                <a:srgbClr val="00CC00"/>
              </a:solidFill>
            </a:endParaRP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357290" y="1500174"/>
            <a:ext cx="65722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 дети с нарушениями речи</a:t>
            </a:r>
          </a:p>
          <a:p>
            <a:r>
              <a:rPr lang="ru-RU" sz="3600" b="1" dirty="0" smtClean="0">
                <a:solidFill>
                  <a:srgbClr val="0070C0"/>
                </a:solidFill>
              </a:rPr>
              <a:t> учитель-логопед</a:t>
            </a:r>
          </a:p>
          <a:p>
            <a:r>
              <a:rPr lang="ru-RU" sz="3600" b="1" dirty="0" smtClean="0">
                <a:solidFill>
                  <a:srgbClr val="0070C0"/>
                </a:solidFill>
              </a:rPr>
              <a:t> воспитатели</a:t>
            </a:r>
          </a:p>
          <a:p>
            <a:r>
              <a:rPr lang="ru-RU" sz="3600" b="1" dirty="0" smtClean="0">
                <a:solidFill>
                  <a:srgbClr val="0070C0"/>
                </a:solidFill>
              </a:rPr>
              <a:t> родители </a:t>
            </a:r>
            <a:endParaRPr lang="ru-RU" sz="3600" dirty="0"/>
          </a:p>
        </p:txBody>
      </p:sp>
    </p:spTree>
    <p:extLst>
      <p:ext uri="{BB962C8B-B14F-4D97-AF65-F5344CB8AC3E}">
        <p14:creationId xmlns="" xmlns:p14="http://schemas.microsoft.com/office/powerpoint/2010/main" val="199682258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ya-umni4ka.ru/wp-content/uploads/2012/01/shablon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4294" y="-398410"/>
            <a:ext cx="9308294" cy="7355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857356" y="142852"/>
            <a:ext cx="46434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4800" b="1" dirty="0" smtClean="0">
                <a:solidFill>
                  <a:srgbClr val="00CC00"/>
                </a:solidFill>
              </a:rPr>
              <a:t>Цель проекта</a:t>
            </a:r>
          </a:p>
          <a:p>
            <a:pPr algn="ctr"/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683568" y="1556792"/>
            <a:ext cx="858690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применение </a:t>
            </a:r>
            <a:r>
              <a:rPr lang="ru-RU" sz="2800" dirty="0">
                <a:solidFill>
                  <a:srgbClr val="0070C0"/>
                </a:solidFill>
              </a:rPr>
              <a:t>технологий </a:t>
            </a:r>
            <a:r>
              <a:rPr lang="ru-RU" sz="2800" dirty="0" err="1">
                <a:solidFill>
                  <a:srgbClr val="0070C0"/>
                </a:solidFill>
              </a:rPr>
              <a:t>здоровьесбережения</a:t>
            </a:r>
            <a:r>
              <a:rPr lang="ru-RU" sz="2800" dirty="0">
                <a:solidFill>
                  <a:srgbClr val="0070C0"/>
                </a:solidFill>
              </a:rPr>
              <a:t> и нетрадиционных методик </a:t>
            </a:r>
            <a:r>
              <a:rPr lang="ru-RU" sz="2800" dirty="0" smtClean="0">
                <a:solidFill>
                  <a:srgbClr val="0070C0"/>
                </a:solidFill>
              </a:rPr>
              <a:t>в целях повышения эффективности коррекционно-образовательного процесса</a:t>
            </a:r>
            <a:r>
              <a:rPr lang="ru-RU" sz="2800" dirty="0" smtClean="0"/>
              <a:t>  </a:t>
            </a:r>
            <a:endParaRPr lang="ru-RU" sz="2800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ya-umni4ka.ru/wp-content/uploads/2012/01/shablon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4294" y="-398410"/>
            <a:ext cx="9308294" cy="7256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071670" y="142852"/>
            <a:ext cx="4857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CC00"/>
                </a:solidFill>
              </a:rPr>
              <a:t>Задачи проекта</a:t>
            </a:r>
            <a:endParaRPr lang="ru-RU" sz="4800" b="1" dirty="0">
              <a:solidFill>
                <a:srgbClr val="00CC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44" y="1071546"/>
            <a:ext cx="8643998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1.Обучить детей приёмам сохранения здоровья: </a:t>
            </a:r>
          </a:p>
          <a:p>
            <a:r>
              <a:rPr lang="ru-RU" sz="2800" dirty="0" smtClean="0">
                <a:solidFill>
                  <a:srgbClr val="0070C0"/>
                </a:solidFill>
              </a:rPr>
              <a:t>2.Развивать речевые и творческие способности детей. </a:t>
            </a:r>
            <a:br>
              <a:rPr lang="ru-RU" sz="2800" dirty="0" smtClean="0">
                <a:solidFill>
                  <a:srgbClr val="0070C0"/>
                </a:solidFill>
              </a:rPr>
            </a:br>
            <a:r>
              <a:rPr lang="ru-RU" sz="2800" dirty="0" smtClean="0">
                <a:solidFill>
                  <a:srgbClr val="0070C0"/>
                </a:solidFill>
              </a:rPr>
              <a:t>3.Активизировать процессы восприятия, внимания, памяти. </a:t>
            </a:r>
            <a:br>
              <a:rPr lang="ru-RU" sz="2800" dirty="0" smtClean="0">
                <a:solidFill>
                  <a:srgbClr val="0070C0"/>
                </a:solidFill>
              </a:rPr>
            </a:br>
            <a:r>
              <a:rPr lang="ru-RU" sz="2800" dirty="0" smtClean="0">
                <a:solidFill>
                  <a:srgbClr val="0070C0"/>
                </a:solidFill>
              </a:rPr>
              <a:t>4.Увеличить объем коррекционного воздействия, </a:t>
            </a:r>
            <a:br>
              <a:rPr lang="ru-RU" sz="2800" dirty="0" smtClean="0">
                <a:solidFill>
                  <a:srgbClr val="0070C0"/>
                </a:solidFill>
              </a:rPr>
            </a:br>
            <a:r>
              <a:rPr lang="ru-RU" sz="2800" dirty="0" smtClean="0">
                <a:solidFill>
                  <a:srgbClr val="0070C0"/>
                </a:solidFill>
              </a:rPr>
              <a:t>5.Повышать мотивацию, интерес к логопедическим занятиям.</a:t>
            </a:r>
            <a:br>
              <a:rPr lang="ru-RU" sz="2800" dirty="0" smtClean="0">
                <a:solidFill>
                  <a:srgbClr val="0070C0"/>
                </a:solidFill>
              </a:rPr>
            </a:br>
            <a:r>
              <a:rPr lang="ru-RU" sz="2800" dirty="0" smtClean="0">
                <a:solidFill>
                  <a:srgbClr val="0070C0"/>
                </a:solidFill>
              </a:rPr>
              <a:t>6.Объединять усилия педагогов и родителей в совместной деятельности по коррекции речевых нарушений,  использовать родительский потенциал. 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endParaRPr lang="ru-RU" dirty="0" smtClean="0">
              <a:solidFill>
                <a:srgbClr val="0070C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3378647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ya-umni4ka.ru/wp-content/uploads/2012/01/shablon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4294" y="-398410"/>
            <a:ext cx="9344806" cy="7256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214414" y="214290"/>
            <a:ext cx="6930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CC00"/>
                </a:solidFill>
              </a:rPr>
              <a:t>Ожидаемый результат</a:t>
            </a:r>
            <a:endParaRPr lang="ru-RU" sz="4800" b="1" dirty="0">
              <a:solidFill>
                <a:srgbClr val="00CC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142984"/>
            <a:ext cx="1648075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ru-RU" sz="2800" dirty="0" smtClean="0">
                <a:solidFill>
                  <a:srgbClr val="0070C0"/>
                </a:solidFill>
              </a:rPr>
              <a:t>применение технологий </a:t>
            </a:r>
            <a:r>
              <a:rPr lang="ru-RU" sz="2800" dirty="0" err="1" smtClean="0">
                <a:solidFill>
                  <a:srgbClr val="0070C0"/>
                </a:solidFill>
              </a:rPr>
              <a:t>здоровьесбережения</a:t>
            </a:r>
            <a:r>
              <a:rPr lang="ru-RU" sz="2800" dirty="0" smtClean="0">
                <a:solidFill>
                  <a:srgbClr val="0070C0"/>
                </a:solidFill>
              </a:rPr>
              <a:t> и</a:t>
            </a:r>
          </a:p>
          <a:p>
            <a:pPr marL="342900" indent="-342900"/>
            <a:r>
              <a:rPr lang="ru-RU" sz="2800" dirty="0" smtClean="0">
                <a:solidFill>
                  <a:srgbClr val="0070C0"/>
                </a:solidFill>
              </a:rPr>
              <a:t> нетрадиционных методик в логопедической работе</a:t>
            </a:r>
          </a:p>
          <a:p>
            <a:pPr marL="342900" indent="-342900"/>
            <a:r>
              <a:rPr lang="ru-RU" sz="2800" dirty="0" smtClean="0">
                <a:solidFill>
                  <a:srgbClr val="0070C0"/>
                </a:solidFill>
              </a:rPr>
              <a:t> ускорит развитие речевых способностей детей. 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800" dirty="0" smtClean="0">
                <a:solidFill>
                  <a:srgbClr val="0070C0"/>
                </a:solidFill>
              </a:rPr>
              <a:t> повышение психолого-педагогической компетенции</a:t>
            </a:r>
          </a:p>
          <a:p>
            <a:pPr marL="342900" indent="-342900"/>
            <a:r>
              <a:rPr lang="ru-RU" sz="2800" dirty="0" smtClean="0">
                <a:solidFill>
                  <a:srgbClr val="0070C0"/>
                </a:solidFill>
              </a:rPr>
              <a:t> педагогов и родителей в вопросах речевого</a:t>
            </a:r>
          </a:p>
          <a:p>
            <a:pPr marL="342900" indent="-342900"/>
            <a:r>
              <a:rPr lang="ru-RU" sz="2800" dirty="0" smtClean="0">
                <a:solidFill>
                  <a:srgbClr val="0070C0"/>
                </a:solidFill>
              </a:rPr>
              <a:t> развития детей. 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800" dirty="0" smtClean="0">
                <a:solidFill>
                  <a:srgbClr val="0070C0"/>
                </a:solidFill>
              </a:rPr>
              <a:t>повышение заинтересованности родителей не только </a:t>
            </a:r>
          </a:p>
          <a:p>
            <a:pPr marL="342900" indent="-342900"/>
            <a:r>
              <a:rPr lang="ru-RU" sz="2800" dirty="0" smtClean="0">
                <a:solidFill>
                  <a:srgbClr val="0070C0"/>
                </a:solidFill>
              </a:rPr>
              <a:t>в результатах ,но и в самом процессе </a:t>
            </a:r>
            <a:r>
              <a:rPr lang="ru-RU" sz="2800" dirty="0" err="1" smtClean="0">
                <a:solidFill>
                  <a:srgbClr val="0070C0"/>
                </a:solidFill>
              </a:rPr>
              <a:t>коррекционно</a:t>
            </a:r>
            <a:r>
              <a:rPr lang="ru-RU" sz="2800" dirty="0" smtClean="0">
                <a:solidFill>
                  <a:srgbClr val="0070C0"/>
                </a:solidFill>
              </a:rPr>
              <a:t>-</a:t>
            </a:r>
          </a:p>
          <a:p>
            <a:pPr marL="342900" indent="-342900"/>
            <a:r>
              <a:rPr lang="ru-RU" sz="2800" dirty="0" smtClean="0">
                <a:solidFill>
                  <a:srgbClr val="0070C0"/>
                </a:solidFill>
              </a:rPr>
              <a:t>-воспитательной работы.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771614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ya-umni4ka.ru/wp-content/uploads/2012/01/shablon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98410"/>
            <a:ext cx="9344806" cy="7256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571736" y="2357430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071538" y="2214554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000100" y="0"/>
            <a:ext cx="7500990" cy="658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00CC00"/>
                </a:solidFill>
              </a:rPr>
              <a:t>Практическая значимость проекта 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2800" dirty="0" smtClean="0">
                <a:solidFill>
                  <a:srgbClr val="0070C0"/>
                </a:solidFill>
              </a:rPr>
              <a:t>Практическая значимость проекта заключается в том, что предложенная система применения </a:t>
            </a:r>
            <a:r>
              <a:rPr lang="ru-RU" sz="2800" dirty="0" err="1" smtClean="0">
                <a:solidFill>
                  <a:srgbClr val="0070C0"/>
                </a:solidFill>
              </a:rPr>
              <a:t>здоровьесберегающих</a:t>
            </a:r>
            <a:r>
              <a:rPr lang="ru-RU" sz="2800" dirty="0" smtClean="0">
                <a:solidFill>
                  <a:srgbClr val="0070C0"/>
                </a:solidFill>
              </a:rPr>
              <a:t> технологий и  нетрадиционных методик  в коррекционно-логопедическом процессе может использоваться при речевом развитии детей и без речевых нарушений, как профилактика нарушений речевого развития в дошкольном возрасте. </a:t>
            </a:r>
            <a:br>
              <a:rPr lang="ru-RU" sz="2800" dirty="0" smtClean="0">
                <a:solidFill>
                  <a:srgbClr val="0070C0"/>
                </a:solidFill>
              </a:rPr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107716146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ya-umni4ka.ru/wp-content/uploads/2012/01/shablon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4294" y="-398410"/>
            <a:ext cx="9344806" cy="7256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95808" y="-675456"/>
            <a:ext cx="46629179" cy="7448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</a:t>
            </a:r>
            <a:r>
              <a:rPr lang="ru-RU" i="1" dirty="0"/>
              <a:t/>
            </a:r>
            <a:br>
              <a:rPr lang="ru-RU" i="1" dirty="0"/>
            </a:br>
            <a:endParaRPr lang="ru-RU" i="1" dirty="0" smtClean="0"/>
          </a:p>
          <a:p>
            <a:endParaRPr lang="ru-RU" b="1" dirty="0" smtClean="0"/>
          </a:p>
          <a:p>
            <a:r>
              <a:rPr lang="ru-RU" sz="2800" b="1" dirty="0" smtClean="0">
                <a:solidFill>
                  <a:srgbClr val="00CC00"/>
                </a:solidFill>
              </a:rPr>
              <a:t>          Этапы </a:t>
            </a:r>
            <a:r>
              <a:rPr lang="ru-RU" sz="2800" b="1" dirty="0">
                <a:solidFill>
                  <a:srgbClr val="00CC00"/>
                </a:solidFill>
              </a:rPr>
              <a:t>и стратегия реализации проекта</a:t>
            </a:r>
            <a:r>
              <a:rPr lang="ru-RU" sz="2800" dirty="0">
                <a:solidFill>
                  <a:srgbClr val="00CC00"/>
                </a:solidFill>
              </a:rPr>
              <a:t> </a:t>
            </a:r>
            <a:r>
              <a:rPr lang="ru-RU" dirty="0">
                <a:solidFill>
                  <a:srgbClr val="00CC00"/>
                </a:solidFill>
              </a:rPr>
              <a:t/>
            </a:r>
            <a:br>
              <a:rPr lang="ru-RU" dirty="0">
                <a:solidFill>
                  <a:srgbClr val="00CC00"/>
                </a:solidFill>
              </a:rPr>
            </a:br>
            <a:r>
              <a:rPr lang="ru-RU" b="1" dirty="0" smtClean="0">
                <a:solidFill>
                  <a:srgbClr val="00CC00"/>
                </a:solidFill>
              </a:rPr>
              <a:t>I</a:t>
            </a:r>
            <a:r>
              <a:rPr lang="ru-RU" b="1" dirty="0">
                <a:solidFill>
                  <a:srgbClr val="00CC00"/>
                </a:solidFill>
              </a:rPr>
              <a:t>. Подготовительный этап</a:t>
            </a:r>
            <a:r>
              <a:rPr lang="ru-RU" dirty="0">
                <a:solidFill>
                  <a:srgbClr val="00CC00"/>
                </a:solidFill>
              </a:rPr>
              <a:t> </a:t>
            </a:r>
            <a:r>
              <a:rPr lang="ru-RU" b="1" dirty="0" smtClean="0">
                <a:solidFill>
                  <a:srgbClr val="00CC00"/>
                </a:solidFill>
              </a:rPr>
              <a:t>(информационно-аналитический) </a:t>
            </a:r>
            <a:r>
              <a:rPr lang="ru-RU" b="1" dirty="0" smtClean="0">
                <a:solidFill>
                  <a:srgbClr val="0070C0"/>
                </a:solidFill>
              </a:rPr>
              <a:t>:</a:t>
            </a:r>
            <a:r>
              <a:rPr lang="ru-RU" dirty="0" smtClean="0">
                <a:solidFill>
                  <a:srgbClr val="0070C0"/>
                </a:solidFill>
              </a:rPr>
              <a:t>ноябрь </a:t>
            </a:r>
            <a:r>
              <a:rPr lang="ru-RU" dirty="0">
                <a:solidFill>
                  <a:srgbClr val="0070C0"/>
                </a:solidFill>
              </a:rPr>
              <a:t/>
            </a:r>
            <a:br>
              <a:rPr lang="ru-RU" dirty="0">
                <a:solidFill>
                  <a:srgbClr val="0070C0"/>
                </a:solidFill>
              </a:rPr>
            </a:br>
            <a:r>
              <a:rPr lang="ru-RU" dirty="0">
                <a:solidFill>
                  <a:srgbClr val="0070C0"/>
                </a:solidFill>
              </a:rPr>
              <a:t>Раскрытие </a:t>
            </a:r>
            <a:r>
              <a:rPr lang="ru-RU" dirty="0" smtClean="0">
                <a:solidFill>
                  <a:srgbClr val="0070C0"/>
                </a:solidFill>
              </a:rPr>
              <a:t>содержания </a:t>
            </a:r>
            <a:r>
              <a:rPr lang="ru-RU" dirty="0">
                <a:solidFill>
                  <a:srgbClr val="0070C0"/>
                </a:solidFill>
              </a:rPr>
              <a:t>предстоящей работы, выработка необходимых </a:t>
            </a:r>
            <a:r>
              <a:rPr lang="ru-RU" dirty="0" smtClean="0">
                <a:solidFill>
                  <a:srgbClr val="0070C0"/>
                </a:solidFill>
              </a:rPr>
              <a:t>условий 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Подборка </a:t>
            </a:r>
            <a:r>
              <a:rPr lang="ru-RU" dirty="0">
                <a:solidFill>
                  <a:srgbClr val="0070C0"/>
                </a:solidFill>
              </a:rPr>
              <a:t>методической литературы по теме проекта. </a:t>
            </a:r>
            <a:br>
              <a:rPr lang="ru-RU" dirty="0">
                <a:solidFill>
                  <a:srgbClr val="0070C0"/>
                </a:solidFill>
              </a:rPr>
            </a:br>
            <a:r>
              <a:rPr lang="ru-RU" dirty="0">
                <a:solidFill>
                  <a:srgbClr val="0070C0"/>
                </a:solidFill>
              </a:rPr>
              <a:t>Мониторинг речевого развития детей .Выявление уровня  развития  мелкой </a:t>
            </a:r>
            <a:endParaRPr lang="ru-RU" dirty="0" smtClean="0">
              <a:solidFill>
                <a:srgbClr val="0070C0"/>
              </a:solidFill>
            </a:endParaRPr>
          </a:p>
          <a:p>
            <a:r>
              <a:rPr lang="ru-RU" dirty="0" smtClean="0">
                <a:solidFill>
                  <a:srgbClr val="0070C0"/>
                </a:solidFill>
              </a:rPr>
              <a:t>и </a:t>
            </a:r>
            <a:r>
              <a:rPr lang="ru-RU" dirty="0">
                <a:solidFill>
                  <a:srgbClr val="0070C0"/>
                </a:solidFill>
              </a:rPr>
              <a:t>артикуляционной моторики детей </a:t>
            </a:r>
            <a:r>
              <a:rPr lang="ru-RU" dirty="0" smtClean="0">
                <a:solidFill>
                  <a:srgbClr val="0070C0"/>
                </a:solidFill>
              </a:rPr>
              <a:t>на </a:t>
            </a:r>
            <a:r>
              <a:rPr lang="ru-RU" dirty="0">
                <a:solidFill>
                  <a:srgbClr val="0070C0"/>
                </a:solidFill>
              </a:rPr>
              <a:t>начало учебного </a:t>
            </a:r>
            <a:r>
              <a:rPr lang="ru-RU" dirty="0" smtClean="0">
                <a:solidFill>
                  <a:srgbClr val="0070C0"/>
                </a:solidFill>
              </a:rPr>
              <a:t>года.</a:t>
            </a:r>
          </a:p>
          <a:p>
            <a:r>
              <a:rPr lang="ru-RU" b="1" dirty="0" smtClean="0">
                <a:solidFill>
                  <a:srgbClr val="00CC00"/>
                </a:solidFill>
              </a:rPr>
              <a:t>II</a:t>
            </a:r>
            <a:r>
              <a:rPr lang="ru-RU" b="1" dirty="0">
                <a:solidFill>
                  <a:srgbClr val="00CC00"/>
                </a:solidFill>
              </a:rPr>
              <a:t>. Основной этап реализации проекта </a:t>
            </a:r>
            <a:r>
              <a:rPr lang="ru-RU" b="1" dirty="0" smtClean="0">
                <a:solidFill>
                  <a:srgbClr val="00CC00"/>
                </a:solidFill>
              </a:rPr>
              <a:t>(информационно </a:t>
            </a:r>
            <a:r>
              <a:rPr lang="ru-RU" b="1" dirty="0">
                <a:solidFill>
                  <a:srgbClr val="00CC00"/>
                </a:solidFill>
              </a:rPr>
              <a:t>-</a:t>
            </a:r>
            <a:r>
              <a:rPr lang="ru-RU" b="1" dirty="0" smtClean="0">
                <a:solidFill>
                  <a:srgbClr val="00CC00"/>
                </a:solidFill>
              </a:rPr>
              <a:t>практический</a:t>
            </a:r>
            <a:r>
              <a:rPr lang="ru-RU" b="1" dirty="0">
                <a:solidFill>
                  <a:srgbClr val="00CC00"/>
                </a:solidFill>
              </a:rPr>
              <a:t>):</a:t>
            </a:r>
            <a:r>
              <a:rPr lang="ru-RU" dirty="0">
                <a:solidFill>
                  <a:srgbClr val="0070C0"/>
                </a:solidFill>
              </a:rPr>
              <a:t>ноябрь - май </a:t>
            </a:r>
            <a:endParaRPr lang="ru-RU" dirty="0" smtClean="0">
              <a:solidFill>
                <a:srgbClr val="0070C0"/>
              </a:solidFill>
            </a:endParaRPr>
          </a:p>
          <a:p>
            <a:r>
              <a:rPr lang="ru-RU" dirty="0" smtClean="0">
                <a:solidFill>
                  <a:srgbClr val="0070C0"/>
                </a:solidFill>
              </a:rPr>
              <a:t>направлен на </a:t>
            </a:r>
            <a:r>
              <a:rPr lang="ru-RU" dirty="0">
                <a:solidFill>
                  <a:srgbClr val="0070C0"/>
                </a:solidFill>
              </a:rPr>
              <a:t>специально- организованную </a:t>
            </a:r>
            <a:r>
              <a:rPr lang="ru-RU" dirty="0" smtClean="0">
                <a:solidFill>
                  <a:srgbClr val="0070C0"/>
                </a:solidFill>
              </a:rPr>
              <a:t>деятельность </a:t>
            </a:r>
            <a:r>
              <a:rPr lang="ru-RU" dirty="0">
                <a:solidFill>
                  <a:srgbClr val="0070C0"/>
                </a:solidFill>
              </a:rPr>
              <a:t>логопеда с дошкольниками, </a:t>
            </a:r>
            <a:endParaRPr lang="ru-RU" dirty="0" smtClean="0">
              <a:solidFill>
                <a:srgbClr val="0070C0"/>
              </a:solidFill>
            </a:endParaRPr>
          </a:p>
          <a:p>
            <a:r>
              <a:rPr lang="ru-RU" dirty="0" smtClean="0">
                <a:solidFill>
                  <a:srgbClr val="0070C0"/>
                </a:solidFill>
              </a:rPr>
              <a:t>а </a:t>
            </a:r>
            <a:r>
              <a:rPr lang="ru-RU" dirty="0">
                <a:solidFill>
                  <a:srgbClr val="0070C0"/>
                </a:solidFill>
              </a:rPr>
              <a:t>так же с семьями </a:t>
            </a:r>
            <a:r>
              <a:rPr lang="ru-RU" dirty="0" smtClean="0">
                <a:solidFill>
                  <a:srgbClr val="0070C0"/>
                </a:solidFill>
              </a:rPr>
              <a:t>воспитанников </a:t>
            </a:r>
            <a:r>
              <a:rPr lang="ru-RU" dirty="0">
                <a:solidFill>
                  <a:srgbClr val="0070C0"/>
                </a:solidFill>
              </a:rPr>
              <a:t>.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endParaRPr lang="ru-RU" b="1" dirty="0" smtClean="0">
              <a:solidFill>
                <a:srgbClr val="0070C0"/>
              </a:solidFill>
            </a:endParaRPr>
          </a:p>
          <a:p>
            <a:r>
              <a:rPr lang="ru-RU" dirty="0" smtClean="0">
                <a:solidFill>
                  <a:srgbClr val="0070C0"/>
                </a:solidFill>
              </a:rPr>
              <a:t>Консультации на </a:t>
            </a:r>
            <a:r>
              <a:rPr lang="ru-RU" dirty="0">
                <a:solidFill>
                  <a:srgbClr val="0070C0"/>
                </a:solidFill>
              </a:rPr>
              <a:t>родительских собраниях </a:t>
            </a:r>
            <a:r>
              <a:rPr lang="ru-RU" dirty="0" smtClean="0">
                <a:solidFill>
                  <a:srgbClr val="0070C0"/>
                </a:solidFill>
              </a:rPr>
              <a:t>по темам: </a:t>
            </a:r>
            <a:r>
              <a:rPr lang="ru-RU" dirty="0">
                <a:solidFill>
                  <a:srgbClr val="0070C0"/>
                </a:solidFill>
              </a:rPr>
              <a:t>«Развитие </a:t>
            </a:r>
            <a:r>
              <a:rPr lang="ru-RU" dirty="0" smtClean="0">
                <a:solidFill>
                  <a:srgbClr val="0070C0"/>
                </a:solidFill>
              </a:rPr>
              <a:t>речевого дыхания»,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«Применение Су – </a:t>
            </a:r>
            <a:r>
              <a:rPr lang="ru-RU" dirty="0" err="1" smtClean="0">
                <a:solidFill>
                  <a:srgbClr val="0070C0"/>
                </a:solidFill>
              </a:rPr>
              <a:t>Джок</a:t>
            </a:r>
            <a:r>
              <a:rPr lang="ru-RU" dirty="0" smtClean="0">
                <a:solidFill>
                  <a:srgbClr val="0070C0"/>
                </a:solidFill>
              </a:rPr>
              <a:t> терапии при коррекции речевых нарушений у детей». 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Изготовление пособий </a:t>
            </a:r>
            <a:r>
              <a:rPr lang="ru-RU" dirty="0">
                <a:solidFill>
                  <a:srgbClr val="0070C0"/>
                </a:solidFill>
              </a:rPr>
              <a:t>для дыхательной гимнастики. </a:t>
            </a:r>
            <a:endParaRPr lang="ru-RU" dirty="0" smtClean="0">
              <a:solidFill>
                <a:srgbClr val="0070C0"/>
              </a:solidFill>
            </a:endParaRPr>
          </a:p>
          <a:p>
            <a:r>
              <a:rPr lang="ru-RU" dirty="0" smtClean="0">
                <a:solidFill>
                  <a:srgbClr val="0070C0"/>
                </a:solidFill>
              </a:rPr>
              <a:t>Подбор </a:t>
            </a:r>
            <a:r>
              <a:rPr lang="ru-RU" dirty="0">
                <a:solidFill>
                  <a:srgbClr val="0070C0"/>
                </a:solidFill>
              </a:rPr>
              <a:t>стихотворных текстов для массажа и </a:t>
            </a:r>
            <a:r>
              <a:rPr lang="ru-RU" dirty="0" err="1" smtClean="0">
                <a:solidFill>
                  <a:srgbClr val="0070C0"/>
                </a:solidFill>
              </a:rPr>
              <a:t>кинезиологических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>
                <a:solidFill>
                  <a:srgbClr val="0070C0"/>
                </a:solidFill>
              </a:rPr>
              <a:t>упражнений.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Индивидуальные </a:t>
            </a:r>
            <a:r>
              <a:rPr lang="ru-RU" dirty="0">
                <a:solidFill>
                  <a:srgbClr val="0070C0"/>
                </a:solidFill>
              </a:rPr>
              <a:t>консультации для родителей. </a:t>
            </a:r>
            <a:r>
              <a:rPr lang="ru-RU" dirty="0" smtClean="0">
                <a:solidFill>
                  <a:srgbClr val="0070C0"/>
                </a:solidFill>
              </a:rPr>
              <a:t>Практикум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>
                <a:solidFill>
                  <a:srgbClr val="0070C0"/>
                </a:solidFill>
              </a:rPr>
              <a:t>для воспитателей «Использование </a:t>
            </a:r>
            <a:r>
              <a:rPr lang="ru-RU" dirty="0" err="1">
                <a:solidFill>
                  <a:srgbClr val="0070C0"/>
                </a:solidFill>
              </a:rPr>
              <a:t>кинезиологических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smtClean="0">
                <a:solidFill>
                  <a:srgbClr val="0070C0"/>
                </a:solidFill>
              </a:rPr>
              <a:t>упражнений для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>
                <a:solidFill>
                  <a:srgbClr val="0070C0"/>
                </a:solidFill>
              </a:rPr>
              <a:t>интеллектуального развития детей</a:t>
            </a:r>
            <a:r>
              <a:rPr lang="ru-RU" dirty="0" smtClean="0">
                <a:solidFill>
                  <a:srgbClr val="0070C0"/>
                </a:solidFill>
              </a:rPr>
              <a:t>». </a:t>
            </a:r>
            <a:r>
              <a:rPr lang="ru-RU" dirty="0">
                <a:solidFill>
                  <a:srgbClr val="0070C0"/>
                </a:solidFill>
              </a:rPr>
              <a:t>Консультирование по интересующим вопросам</a:t>
            </a:r>
            <a:r>
              <a:rPr lang="ru-RU" dirty="0" smtClean="0">
                <a:solidFill>
                  <a:srgbClr val="0070C0"/>
                </a:solidFill>
              </a:rPr>
              <a:t>.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>
                <a:solidFill>
                  <a:srgbClr val="0070C0"/>
                </a:solidFill>
              </a:rPr>
              <a:t>Подготовка наглядной </a:t>
            </a:r>
            <a:r>
              <a:rPr lang="ru-RU" dirty="0" smtClean="0">
                <a:solidFill>
                  <a:srgbClr val="0070C0"/>
                </a:solidFill>
              </a:rPr>
              <a:t>агитации </a:t>
            </a:r>
            <a:r>
              <a:rPr lang="ru-RU" dirty="0">
                <a:solidFill>
                  <a:srgbClr val="0070C0"/>
                </a:solidFill>
              </a:rPr>
              <a:t>по темам: «</a:t>
            </a:r>
            <a:r>
              <a:rPr lang="ru-RU" dirty="0" err="1">
                <a:solidFill>
                  <a:srgbClr val="0070C0"/>
                </a:solidFill>
              </a:rPr>
              <a:t>Кинезиологические</a:t>
            </a:r>
            <a:r>
              <a:rPr lang="ru-RU" dirty="0">
                <a:solidFill>
                  <a:srgbClr val="0070C0"/>
                </a:solidFill>
              </a:rPr>
              <a:t> упражнения</a:t>
            </a:r>
            <a:r>
              <a:rPr lang="ru-RU" dirty="0" smtClean="0">
                <a:solidFill>
                  <a:srgbClr val="0070C0"/>
                </a:solidFill>
              </a:rPr>
              <a:t>»,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>
                <a:solidFill>
                  <a:srgbClr val="0070C0"/>
                </a:solidFill>
              </a:rPr>
              <a:t>«Обучение правильному дыханию», «Волшебные ёжики».</a:t>
            </a:r>
          </a:p>
          <a:p>
            <a:r>
              <a:rPr lang="ru-RU" b="1" dirty="0">
                <a:solidFill>
                  <a:srgbClr val="00CC00"/>
                </a:solidFill>
              </a:rPr>
              <a:t>III. Заключительный этап</a:t>
            </a:r>
            <a:r>
              <a:rPr lang="ru-RU" b="1" dirty="0">
                <a:solidFill>
                  <a:srgbClr val="0070C0"/>
                </a:solidFill>
              </a:rPr>
              <a:t>: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smtClean="0">
                <a:solidFill>
                  <a:srgbClr val="0070C0"/>
                </a:solidFill>
              </a:rPr>
              <a:t>май. </a:t>
            </a:r>
            <a:r>
              <a:rPr lang="ru-RU" dirty="0">
                <a:solidFill>
                  <a:srgbClr val="0070C0"/>
                </a:solidFill>
              </a:rPr>
              <a:t>Презентация и защита логопедического </a:t>
            </a:r>
            <a:endParaRPr lang="ru-RU" dirty="0" smtClean="0">
              <a:solidFill>
                <a:srgbClr val="0070C0"/>
              </a:solidFill>
            </a:endParaRPr>
          </a:p>
          <a:p>
            <a:r>
              <a:rPr lang="ru-RU" dirty="0" smtClean="0">
                <a:solidFill>
                  <a:srgbClr val="0070C0"/>
                </a:solidFill>
              </a:rPr>
              <a:t>проекта</a:t>
            </a:r>
            <a:r>
              <a:rPr lang="ru-RU" dirty="0">
                <a:solidFill>
                  <a:srgbClr val="0070C0"/>
                </a:solidFill>
              </a:rPr>
              <a:t>. Мониторинг речевого развития детей </a:t>
            </a:r>
            <a:r>
              <a:rPr lang="ru-RU" dirty="0" smtClean="0">
                <a:solidFill>
                  <a:srgbClr val="0070C0"/>
                </a:solidFill>
              </a:rPr>
              <a:t>.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Выявление </a:t>
            </a:r>
            <a:r>
              <a:rPr lang="ru-RU" dirty="0">
                <a:solidFill>
                  <a:srgbClr val="0070C0"/>
                </a:solidFill>
              </a:rPr>
              <a:t>уровня  развития мелкой и </a:t>
            </a:r>
            <a:r>
              <a:rPr lang="ru-RU" dirty="0" smtClean="0">
                <a:solidFill>
                  <a:srgbClr val="0070C0"/>
                </a:solidFill>
              </a:rPr>
              <a:t>артикуляционной моторики </a:t>
            </a:r>
            <a:r>
              <a:rPr lang="ru-RU" dirty="0">
                <a:solidFill>
                  <a:srgbClr val="0070C0"/>
                </a:solidFill>
              </a:rPr>
              <a:t>детей на </a:t>
            </a:r>
            <a:endParaRPr lang="ru-RU" dirty="0" smtClean="0">
              <a:solidFill>
                <a:srgbClr val="0070C0"/>
              </a:solidFill>
            </a:endParaRPr>
          </a:p>
          <a:p>
            <a:r>
              <a:rPr lang="ru-RU" dirty="0" smtClean="0">
                <a:solidFill>
                  <a:srgbClr val="0070C0"/>
                </a:solidFill>
              </a:rPr>
              <a:t>конец </a:t>
            </a:r>
            <a:r>
              <a:rPr lang="ru-RU" dirty="0">
                <a:solidFill>
                  <a:srgbClr val="0070C0"/>
                </a:solidFill>
              </a:rPr>
              <a:t>учебного года.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7716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ya-umni4ka.ru/wp-content/uploads/2012/01/shablon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00806" y="-398410"/>
            <a:ext cx="9344806" cy="7256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555776" y="332656"/>
            <a:ext cx="35763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4800" b="1" dirty="0" smtClean="0">
                <a:solidFill>
                  <a:srgbClr val="33CC33"/>
                </a:solidFill>
              </a:rPr>
              <a:t>Мониторинг</a:t>
            </a:r>
            <a:endParaRPr lang="ru-RU" sz="4800" b="1" dirty="0">
              <a:solidFill>
                <a:srgbClr val="33CC33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36079086"/>
              </p:ext>
            </p:extLst>
          </p:nvPr>
        </p:nvGraphicFramePr>
        <p:xfrm>
          <a:off x="395536" y="1397000"/>
          <a:ext cx="8208912" cy="3328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0288"/>
                <a:gridCol w="2164168"/>
                <a:gridCol w="2216407"/>
                <a:gridCol w="1888049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Начало года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Середина года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Конец года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Артикуляционная моторика</a:t>
                      </a:r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Низкий уровень – </a:t>
                      </a:r>
                    </a:p>
                    <a:p>
                      <a:r>
                        <a:rPr lang="ru-RU" dirty="0" smtClean="0"/>
                        <a:t>100 %</a:t>
                      </a:r>
                    </a:p>
                    <a:p>
                      <a:r>
                        <a:rPr lang="ru-RU" dirty="0" smtClean="0"/>
                        <a:t>Средний уровень -%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Низкий уровень –</a:t>
                      </a:r>
                    </a:p>
                    <a:p>
                      <a:r>
                        <a:rPr lang="ru-RU" dirty="0" smtClean="0"/>
                        <a:t> 84 %</a:t>
                      </a:r>
                    </a:p>
                    <a:p>
                      <a:r>
                        <a:rPr lang="ru-RU" dirty="0" smtClean="0"/>
                        <a:t>Средний уровень -16 %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Низкий уровень  35%</a:t>
                      </a:r>
                    </a:p>
                    <a:p>
                      <a:r>
                        <a:rPr lang="ru-RU" dirty="0" smtClean="0"/>
                        <a:t>Средний уровень  65%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1494264">
                <a:tc>
                  <a:txBody>
                    <a:bodyPr/>
                    <a:lstStyle/>
                    <a:p>
                      <a:r>
                        <a:rPr lang="ru-RU" dirty="0" smtClean="0"/>
                        <a:t>Мелкая моторика</a:t>
                      </a:r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Низкий уровень – 86 %</a:t>
                      </a:r>
                    </a:p>
                    <a:p>
                      <a:r>
                        <a:rPr lang="ru-RU" dirty="0" smtClean="0"/>
                        <a:t>Средний уровень -14 %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Низкий уровень –</a:t>
                      </a:r>
                    </a:p>
                    <a:p>
                      <a:r>
                        <a:rPr lang="ru-RU" dirty="0" smtClean="0"/>
                        <a:t> 67 %</a:t>
                      </a:r>
                    </a:p>
                    <a:p>
                      <a:r>
                        <a:rPr lang="ru-RU" dirty="0" smtClean="0"/>
                        <a:t>Средний уровень -33 %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Низкий уровень 12 %</a:t>
                      </a:r>
                    </a:p>
                    <a:p>
                      <a:r>
                        <a:rPr lang="ru-RU" dirty="0" smtClean="0"/>
                        <a:t>Средний уровень 88 %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07716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ya-umni4ka.ru/wp-content/uploads/2012/01/shablon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4294" y="-398410"/>
            <a:ext cx="9344806" cy="7256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857224" y="2357430"/>
            <a:ext cx="39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 </a:t>
            </a:r>
            <a:endParaRPr lang="ru-R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780088" y="1916832"/>
            <a:ext cx="3363912" cy="37195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00166" y="0"/>
            <a:ext cx="60722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err="1" smtClean="0">
                <a:solidFill>
                  <a:srgbClr val="33CC33"/>
                </a:solidFill>
              </a:rPr>
              <a:t>Кинезиология</a:t>
            </a:r>
            <a:endParaRPr lang="ru-RU" sz="4800" b="1" dirty="0">
              <a:solidFill>
                <a:srgbClr val="33CC33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857232"/>
            <a:ext cx="6588224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</a:rPr>
              <a:t>Это наука о развитии умственных способностей и физического здоровья через определенные двигательные упражнения. Истоки этой науки можно проследить в Древней Греции, в индийской йоге, в фольклорных пальчиковых играх в Древней Руси. </a:t>
            </a:r>
          </a:p>
          <a:p>
            <a:r>
              <a:rPr lang="ru-RU" sz="2400" dirty="0" smtClean="0">
                <a:solidFill>
                  <a:srgbClr val="0070C0"/>
                </a:solidFill>
              </a:rPr>
              <a:t> 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</a:rPr>
              <a:t>Кинезиологическая</a:t>
            </a:r>
            <a:r>
              <a:rPr lang="ru-RU" sz="2400" b="1" dirty="0" smtClean="0">
                <a:solidFill>
                  <a:srgbClr val="0070C0"/>
                </a:solidFill>
              </a:rPr>
              <a:t> тренировка движений пальцев рук </a:t>
            </a:r>
            <a:r>
              <a:rPr lang="ru-RU" sz="2400" dirty="0" smtClean="0">
                <a:solidFill>
                  <a:srgbClr val="0070C0"/>
                </a:solidFill>
              </a:rPr>
              <a:t>является важнейшим фактором, стимулирующим речевое развитие ребёнка, способствующим улучшению артикуляционной моторики, подготовке кисти руки к письму и, что особенно важно является мощным средством, повышающим работоспособность коры головного мозга.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77161464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595</TotalTime>
  <Words>730</Words>
  <Application>Microsoft Office PowerPoint</Application>
  <PresentationFormat>Экран (4:3)</PresentationFormat>
  <Paragraphs>149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Галина</dc:creator>
  <cp:lastModifiedBy>RWT</cp:lastModifiedBy>
  <cp:revision>61</cp:revision>
  <dcterms:created xsi:type="dcterms:W3CDTF">2015-02-11T13:03:03Z</dcterms:created>
  <dcterms:modified xsi:type="dcterms:W3CDTF">2018-11-11T19:32:34Z</dcterms:modified>
</cp:coreProperties>
</file>