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6" r:id="rId6"/>
    <p:sldId id="268" r:id="rId7"/>
    <p:sldId id="272" r:id="rId8"/>
    <p:sldId id="267" r:id="rId9"/>
    <p:sldId id="273" r:id="rId10"/>
    <p:sldId id="289" r:id="rId11"/>
    <p:sldId id="280" r:id="rId12"/>
    <p:sldId id="291" r:id="rId13"/>
    <p:sldId id="278" r:id="rId14"/>
    <p:sldId id="290" r:id="rId15"/>
    <p:sldId id="294" r:id="rId16"/>
    <p:sldId id="283" r:id="rId17"/>
    <p:sldId id="287" r:id="rId18"/>
    <p:sldId id="269" r:id="rId19"/>
    <p:sldId id="279" r:id="rId20"/>
    <p:sldId id="270" r:id="rId21"/>
    <p:sldId id="286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3BD"/>
    <a:srgbClr val="00CC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ekc.ru/zakalivanie-organizma-zdorovij-obraz-jizni-zoj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logopediya/2012/09/28/razvitie-yazykovogo-analiza-i-sinteza-u-doshkolnik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ym1506.mskobr.ru/dou_edu/doshkol_noe_otdelenie_715/obrazovanie/stranichka_logopeda/formirovanie_navykov_zvukovogo_analiza_i_sinteza_u_starshih_doshkol_nikov_s_onr/" TargetMode="External"/><Relationship Id="rId5" Type="http://schemas.openxmlformats.org/officeDocument/2006/relationships/hyperlink" Target="http://nsportal.ru/detskiy-sad/logopediya/2015/02/15/sovremennye-metody-v-razvitii-fonematicheskogo-slukha-zvukovogo-0" TargetMode="External"/><Relationship Id="rId4" Type="http://schemas.openxmlformats.org/officeDocument/2006/relationships/hyperlink" Target="https://infourok.ru/konsultaciya-dlya-roditeley-po-teme-igri-dlya-razvitiya-zvukovogo-analiza-i-sinteza-u-detey-let-s-onr-27349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rc_mi" descr="http://pedsovet.su/_ld/266/41988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548680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32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«Формирование звуковой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аналитико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– синтетической активности, как предпосылки обучения грамоте»</a:t>
            </a:r>
            <a:endParaRPr lang="ru-RU" sz="3200" i="1" dirty="0" smtClean="0">
              <a:solidFill>
                <a:srgbClr val="00CCFF"/>
              </a:solidFill>
              <a:latin typeface="Arial Black" pitchFamily="34" charset="0"/>
            </a:endParaRPr>
          </a:p>
          <a:p>
            <a:endParaRPr lang="ru-RU" sz="32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32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32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r"/>
            <a:endParaRPr lang="ru-RU" sz="2000" i="1" dirty="0" smtClean="0">
              <a:solidFill>
                <a:srgbClr val="00CCFF"/>
              </a:solidFill>
              <a:latin typeface="Arial Black" pitchFamily="34" charset="0"/>
            </a:endParaRPr>
          </a:p>
          <a:p>
            <a:pPr algn="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Учитель- логопед Демидова Г.В.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http://kalinka96.ru/images/p391_yemblemadlyasaytalogop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2844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Деление слов на слоги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7167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Звуки, при образовании которых воздух не проходит свободно, встречает препятствия, называются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согласными.</a:t>
            </a:r>
            <a:endParaRPr lang="ru-RU" sz="3200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200" dirty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2"/>
            <a:ext cx="835824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Твердый согласный звук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обозначается синей фишкой.</a:t>
            </a:r>
          </a:p>
          <a:p>
            <a:pPr algn="just"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92893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Мягкий согласный звук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обозначается зеленой фишкой.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otkrytie-khv.edu.27.ru/files/uploads/Logoped/d1f07a68c7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252888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4500570"/>
            <a:ext cx="571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Согласные звуки могут быть звонкими и глухими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http://www.playcast.ru/uploads/2016/05/30/1883319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857760"/>
            <a:ext cx="8572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tatic-eu.insales.ru/images/products/1/7623/86195655/k430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857760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429256" y="5072074"/>
            <a:ext cx="114300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15388" y="476672"/>
            <a:ext cx="451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Звуковые схемы слов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04248" y="3429000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35696" y="3501008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3501008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51920" y="5877272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59632" y="3501008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380312" y="3429000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228184" y="3429000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 descr="http://lachat.ru/IMG1/1206/43.jpg"/>
          <p:cNvPicPr/>
          <p:nvPr/>
        </p:nvPicPr>
        <p:blipFill>
          <a:blip r:embed="rId3" cstate="print"/>
          <a:srcRect l="3175" t="14718" r="3319" b="8064"/>
          <a:stretch>
            <a:fillRect/>
          </a:stretch>
        </p:blipFill>
        <p:spPr bwMode="auto">
          <a:xfrm>
            <a:off x="395536" y="1412776"/>
            <a:ext cx="311564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ybabe.info/sites/default/files/screen_icon_624.png"/>
          <p:cNvPicPr/>
          <p:nvPr/>
        </p:nvPicPr>
        <p:blipFill>
          <a:blip r:embed="rId4" cstate="print"/>
          <a:srcRect r="21000" b="25412"/>
          <a:stretch>
            <a:fillRect/>
          </a:stretch>
        </p:blipFill>
        <p:spPr bwMode="auto">
          <a:xfrm>
            <a:off x="5436096" y="980728"/>
            <a:ext cx="30099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275856" y="5877272"/>
            <a:ext cx="609600" cy="533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652120" y="3429000"/>
            <a:ext cx="609600" cy="533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427984" y="5877272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04048" y="5877272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Рисунок 22" descr="http://mybabe.info/sites/default/files/doman_dikie_zhuvotnye_ukr_1_0.jpg"/>
          <p:cNvPicPr/>
          <p:nvPr/>
        </p:nvPicPr>
        <p:blipFill>
          <a:blip r:embed="rId5" cstate="print"/>
          <a:srcRect t="10131" b="17974"/>
          <a:stretch>
            <a:fillRect/>
          </a:stretch>
        </p:blipFill>
        <p:spPr bwMode="auto">
          <a:xfrm>
            <a:off x="3131840" y="4221088"/>
            <a:ext cx="22987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5567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11" descr="Слайд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260648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буквами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"/>
            <a:ext cx="94685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161735" cy="20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3312368" cy="20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268760"/>
            <a:ext cx="5544616" cy="27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62880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 descr="K:\2016-2017 подг.группа фантазёры\Занятия с буквами А-П\004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87624" y="692696"/>
            <a:ext cx="28803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dou22balakovo.ucoz.ru/baboch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2990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dou22balakovo.ucoz.ru/groz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04864"/>
            <a:ext cx="2990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dou22balakovo.ucoz.ru/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861048"/>
            <a:ext cx="299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dou22balakovo.ucoz.ru/rebus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85184"/>
            <a:ext cx="2990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Деление слов на слоги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556792"/>
            <a:ext cx="72866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Упражнения на развитие слогового анализа и синтеза: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выбрать из ряда картинок те, названия которых имеют определенное количество слогов </a:t>
            </a:r>
            <a:r>
              <a:rPr lang="ru-RU" i="1" dirty="0" smtClean="0">
                <a:solidFill>
                  <a:srgbClr val="7030A0"/>
                </a:solidFill>
              </a:rPr>
              <a:t>(предметные картинки)</a:t>
            </a:r>
            <a:endParaRPr lang="ru-RU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придумать слова, которые содержат определенное количество слогов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разложить картинки в столбики в зависимости от того, сколько слогов в названии данной картинки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поставить цифру, соответствующую количеству слогов в словах </a:t>
            </a:r>
            <a:r>
              <a:rPr lang="ru-RU" i="1" dirty="0" smtClean="0">
                <a:solidFill>
                  <a:srgbClr val="7030A0"/>
                </a:solidFill>
              </a:rPr>
              <a:t>(картинки)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выделить первый слог из названия картинок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определить пропущенный слог в слове с помощью картинок.</a:t>
            </a:r>
          </a:p>
          <a:p>
            <a:pPr lvl="0"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14351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CCFF"/>
                </a:solidFill>
              </a:rPr>
              <a:t>основное правило слогового деления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сколько в слове  гласных звуков – столько и слогов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pedsovet.su/_ld/266/4198871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387423"/>
            <a:ext cx="8352928" cy="5832647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Назвать предметы, начинающиеся на определенный слог (заканчивающиеся определенным слогом).</a:t>
            </a:r>
            <a:br>
              <a:rPr lang="ru-RU" sz="2800" dirty="0" smtClean="0"/>
            </a:br>
            <a:r>
              <a:rPr lang="ru-RU" sz="2800" dirty="0" smtClean="0"/>
              <a:t>Например: « Ко» -котик, конь, козочка.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25881" y="3886200"/>
            <a:ext cx="45719" cy="468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http://mybabe.info/sites/default/files/home_animal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pedsovet.su/_ld/266/4198871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918648" cy="482453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«Найди ошибку» </a:t>
            </a:r>
            <a:r>
              <a:rPr lang="ru-RU" sz="2800" i="1" dirty="0" smtClean="0"/>
              <a:t>Вредные гусеницы перепутали слоги в словах, поможем вернуть всё на свои места.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err="1" smtClean="0">
                <a:solidFill>
                  <a:srgbClr val="7030A0"/>
                </a:solidFill>
              </a:rPr>
              <a:t>Ста-ка-пу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ва</a:t>
            </a:r>
            <a:r>
              <a:rPr lang="ru-RU" sz="2800" b="1" i="1" dirty="0" smtClean="0">
                <a:solidFill>
                  <a:srgbClr val="7030A0"/>
                </a:solidFill>
              </a:rPr>
              <a:t>- тык,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ла</a:t>
            </a:r>
            <a:r>
              <a:rPr lang="ru-RU" sz="2800" b="1" i="1" dirty="0" smtClean="0">
                <a:solidFill>
                  <a:srgbClr val="7030A0"/>
                </a:solidFill>
              </a:rPr>
              <a:t>-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свек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err="1" smtClean="0">
                <a:solidFill>
                  <a:srgbClr val="7030A0"/>
                </a:solidFill>
              </a:rPr>
              <a:t>ла</a:t>
            </a:r>
            <a:r>
              <a:rPr lang="ru-RU" sz="2800" b="1" i="1" dirty="0" smtClean="0">
                <a:solidFill>
                  <a:srgbClr val="7030A0"/>
                </a:solidFill>
              </a:rPr>
              <a:t>-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жан-бак</a:t>
            </a:r>
            <a:r>
              <a:rPr lang="ru-RU" sz="2800" b="1" i="1" dirty="0" smtClean="0">
                <a:solidFill>
                  <a:srgbClr val="7030A0"/>
                </a:solidFill>
              </a:rPr>
              <a:t>, ба-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ка</a:t>
            </a:r>
            <a:r>
              <a:rPr lang="ru-RU" sz="2800" b="1" i="1" dirty="0" smtClean="0">
                <a:solidFill>
                  <a:srgbClr val="7030A0"/>
                </a:solidFill>
              </a:rPr>
              <a:t>-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25881" y="3886200"/>
            <a:ext cx="45719" cy="468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funforkids.ru/pictures/caterpillar/caterpillar0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1752600" cy="27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620688"/>
            <a:ext cx="6073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Посели  каждого в свой домик( по количеству слогов  в слове)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907704" y="1196752"/>
            <a:ext cx="5328592" cy="542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484784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Упражнения на преодоление ошибок деления предложений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слова и текста на предложения: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подобрать сюжетные картинки к предложенным предложениям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придумать предложение по сюжетной картинке и определить в нем количество слов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придумать предложение с определенным количеством слов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придумать предложение по вопросам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придумать предложение к схеме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определить место слов в предложении </a:t>
            </a:r>
            <a:r>
              <a:rPr lang="ru-RU" i="1" dirty="0" smtClean="0">
                <a:solidFill>
                  <a:srgbClr val="7030A0"/>
                </a:solidFill>
              </a:rPr>
              <a:t>(какое по счету указанное слово)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составить  деформированное предложение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rc_mi" descr="http://pedsovet.su/_ld/266/41988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50004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i="1" dirty="0" smtClean="0">
                <a:solidFill>
                  <a:srgbClr val="7030A0"/>
                </a:solidFill>
              </a:rPr>
              <a:t>аналитическая деятельность</a:t>
            </a:r>
            <a:r>
              <a:rPr lang="ru-RU" dirty="0" smtClean="0">
                <a:solidFill>
                  <a:srgbClr val="7030A0"/>
                </a:solidFill>
              </a:rPr>
              <a:t>) – это 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способность организма </a:t>
            </a:r>
            <a:r>
              <a:rPr lang="ru-RU" u="sng" dirty="0" smtClean="0">
                <a:solidFill>
                  <a:srgbClr val="7030A0"/>
                </a:solidFill>
                <a:hlinkClick r:id="rId3"/>
              </a:rPr>
              <a:t>разлагать</a:t>
            </a:r>
            <a:r>
              <a:rPr lang="ru-RU" dirty="0" smtClean="0">
                <a:solidFill>
                  <a:srgbClr val="7030A0"/>
                </a:solidFill>
              </a:rPr>
              <a:t>, расчленять действующие на организм раздражители (образы внешнего мира) на простейшие составляющие элементы, свойства и признаки.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Синтез </a:t>
            </a:r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i="1" dirty="0" smtClean="0">
                <a:solidFill>
                  <a:srgbClr val="7030A0"/>
                </a:solidFill>
              </a:rPr>
              <a:t>синтетическая деятельность</a:t>
            </a:r>
            <a:r>
              <a:rPr lang="ru-RU" dirty="0" smtClean="0">
                <a:solidFill>
                  <a:srgbClr val="7030A0"/>
                </a:solidFill>
              </a:rPr>
              <a:t>) – это процесс, противоположный анализу, заключающийся в выделении среди разложенных при анализе простейших элементов, свойств и признаков наиболее важных, существенных в данный момент и объединении их в сложные комплексы и системы.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Звуковой анализ</a:t>
            </a:r>
            <a:r>
              <a:rPr lang="ru-RU" dirty="0" smtClean="0">
                <a:solidFill>
                  <a:srgbClr val="7030A0"/>
                </a:solidFill>
              </a:rPr>
              <a:t> – разделение слова на звуки, из которых оно состоит.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Звуковой синтез </a:t>
            </a:r>
            <a:r>
              <a:rPr lang="ru-RU" b="1" dirty="0" smtClean="0">
                <a:solidFill>
                  <a:srgbClr val="7030A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 соединение звуков в слова.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rodnichok-bk.caduk.ru/images/47697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360039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7147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ФОНЕМАТИЧЕСКИЙ СЛУХ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 это особый вид человеческого слуха, позволяющий различать фонемы (звуки) родного языка.</a:t>
            </a:r>
          </a:p>
          <a:p>
            <a:pPr algn="ctr">
              <a:buNone/>
            </a:pPr>
            <a:r>
              <a:rPr lang="ru-RU" sz="1600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ЭТА СПОСОБНОСТЬ ВРОЖДЕННАЯ!</a:t>
            </a:r>
            <a:r>
              <a:rPr lang="ru-RU" sz="1600" i="1" dirty="0" smtClean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929198"/>
            <a:ext cx="835824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ФОНЕМАТИЧЕСКОЕ  ВОСПРИЯТИЕ    </a:t>
            </a:r>
            <a:r>
              <a:rPr lang="ru-RU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ВКЛЮЧАЕТ В СЕБЯ:</a:t>
            </a:r>
          </a:p>
          <a:p>
            <a:pPr algn="just"/>
            <a:r>
              <a:rPr lang="ru-RU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-Умение определить первый </a:t>
            </a:r>
            <a:r>
              <a:rPr lang="en-US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 последний звук в слове</a:t>
            </a:r>
          </a:p>
          <a:p>
            <a:pPr algn="just"/>
            <a:r>
              <a:rPr lang="ru-RU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-Умение определить место звука в слове (начало, середина, конец)</a:t>
            </a:r>
          </a:p>
          <a:p>
            <a:pPr algn="just"/>
            <a:r>
              <a:rPr lang="ru-RU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-Умение определить линейную последовательность звуков в слове</a:t>
            </a:r>
          </a:p>
          <a:p>
            <a:pPr algn="just"/>
            <a:r>
              <a:rPr lang="ru-RU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-Умение определить количество звуков в слове</a:t>
            </a:r>
          </a:p>
          <a:p>
            <a:pPr algn="ctr">
              <a:buNone/>
            </a:pPr>
            <a:r>
              <a:rPr lang="ru-RU" sz="1600" i="1" dirty="0" smtClean="0">
                <a:solidFill>
                  <a:srgbClr val="00CCFF"/>
                </a:solidFill>
                <a:latin typeface="Calibri" pitchFamily="34" charset="0"/>
                <a:cs typeface="Times New Roman" pitchFamily="18" charset="0"/>
              </a:rPr>
              <a:t>ЭТА СПОСОБНОСТЬ ПРИОБРЕТЕННАЯ!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Фигура, имеющая форму буквы L 4"/>
          <p:cNvSpPr/>
          <p:nvPr/>
        </p:nvSpPr>
        <p:spPr>
          <a:xfrm>
            <a:off x="714348" y="4714884"/>
            <a:ext cx="1643074" cy="92869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786050" y="5214950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072066" y="5214950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500826" y="5214950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929586" y="521495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www.7gy.ru/images/stories/naidi-lishnee/22.jpg"/>
          <p:cNvPicPr/>
          <p:nvPr/>
        </p:nvPicPr>
        <p:blipFill>
          <a:blip r:embed="rId3" cstate="print"/>
          <a:srcRect l="51172" b="50000"/>
          <a:stretch>
            <a:fillRect/>
          </a:stretch>
        </p:blipFill>
        <p:spPr bwMode="auto">
          <a:xfrm>
            <a:off x="1643042" y="1071546"/>
            <a:ext cx="5000660" cy="36433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980728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Д/у. Деформированное предложение </a:t>
            </a:r>
          </a:p>
          <a:p>
            <a:r>
              <a:rPr lang="ru-RU" b="1" dirty="0" smtClean="0">
                <a:latin typeface="+mj-lt"/>
              </a:rPr>
              <a:t>«Составь предложение из слов»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Цветок, села, на , бабочка.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По, ветка, ползает, гусеница.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Листок, под, жук, спрятался.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Червяк, из, выползает, земля.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Через, перепрыгнул, кузнечик, кочка.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Паутина, муха, в, попалась.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previews.123rf.com/images/tigatelu/tigatelu1403/tigatelu140300109/27166475-Cute-caterpillar-cartoon-eating-leaf--Stock-Vector-silkwo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1517650" cy="16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b/4/103/296/103296016_large_00.png"/>
          <p:cNvPicPr/>
          <p:nvPr/>
        </p:nvPicPr>
        <p:blipFill>
          <a:blip r:embed="rId4" cstate="print"/>
          <a:srcRect l="-8330" t="32187" r="58861"/>
          <a:stretch>
            <a:fillRect/>
          </a:stretch>
        </p:blipFill>
        <p:spPr bwMode="auto">
          <a:xfrm>
            <a:off x="611560" y="3501008"/>
            <a:ext cx="1710432" cy="22607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neyes.ru/img/picture/Jan/05/46368629a28f2072df29e5e0d6f00a35/1.jpg"/>
          <p:cNvPicPr/>
          <p:nvPr/>
        </p:nvPicPr>
        <p:blipFill>
          <a:blip r:embed="rId5" cstate="print"/>
          <a:srcRect l="2051" t="66025" r="71283" b="2552"/>
          <a:stretch>
            <a:fillRect/>
          </a:stretch>
        </p:blipFill>
        <p:spPr bwMode="auto">
          <a:xfrm>
            <a:off x="3779912" y="4653136"/>
            <a:ext cx="187220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oneyes.ru/img/picture/Jan/05/46368629a28f2072df29e5e0d6f00a35/1.jpg"/>
          <p:cNvPicPr/>
          <p:nvPr/>
        </p:nvPicPr>
        <p:blipFill>
          <a:blip r:embed="rId5" cstate="print"/>
          <a:srcRect l="28398" t="25663" r="50077" b="48313"/>
          <a:stretch>
            <a:fillRect/>
          </a:stretch>
        </p:blipFill>
        <p:spPr bwMode="auto">
          <a:xfrm>
            <a:off x="5220072" y="1484784"/>
            <a:ext cx="1511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908721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8858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lvl="0"/>
            <a:r>
              <a:rPr lang="ru-RU" b="1" dirty="0" smtClean="0">
                <a:solidFill>
                  <a:srgbClr val="1003BD"/>
                </a:solidFill>
              </a:rPr>
              <a:t> </a:t>
            </a:r>
            <a:r>
              <a:rPr lang="ru-RU" dirty="0" smtClean="0">
                <a:solidFill>
                  <a:srgbClr val="1003BD"/>
                </a:solidFill>
              </a:rPr>
              <a:t>Волкова Л.С. Логопедия. М. «</a:t>
            </a:r>
            <a:r>
              <a:rPr lang="ru-RU" dirty="0" err="1" smtClean="0">
                <a:solidFill>
                  <a:srgbClr val="1003BD"/>
                </a:solidFill>
              </a:rPr>
              <a:t>Владос</a:t>
            </a:r>
            <a:r>
              <a:rPr lang="ru-RU" dirty="0" smtClean="0">
                <a:solidFill>
                  <a:srgbClr val="1003BD"/>
                </a:solidFill>
              </a:rPr>
              <a:t>» 1998.</a:t>
            </a:r>
          </a:p>
          <a:p>
            <a:pPr lvl="0"/>
            <a:r>
              <a:rPr lang="ru-RU" dirty="0" err="1" smtClean="0">
                <a:solidFill>
                  <a:srgbClr val="1003BD"/>
                </a:solidFill>
              </a:rPr>
              <a:t>Варенцова</a:t>
            </a:r>
            <a:r>
              <a:rPr lang="ru-RU" dirty="0" smtClean="0">
                <a:solidFill>
                  <a:srgbClr val="1003BD"/>
                </a:solidFill>
              </a:rPr>
              <a:t> Н. С. Обучение дошкольников грамоте. М.: Мозаика — Синтез, 2009.</a:t>
            </a:r>
          </a:p>
          <a:p>
            <a:r>
              <a:rPr lang="ru-RU" dirty="0" smtClean="0">
                <a:solidFill>
                  <a:srgbClr val="1003BD"/>
                </a:solidFill>
              </a:rPr>
              <a:t>3.</a:t>
            </a:r>
            <a:r>
              <a:rPr lang="en-US" u="sng" dirty="0" smtClean="0">
                <a:solidFill>
                  <a:srgbClr val="1003BD"/>
                </a:solidFill>
                <a:hlinkClick r:id="rId3"/>
              </a:rPr>
              <a:t>http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://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nsportal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ru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/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detskiy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3"/>
              </a:rPr>
              <a:t>sad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/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logopediya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/2012/09/28/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razvitie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yazykovogo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analiza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i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sinteza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3"/>
              </a:rPr>
              <a:t>u</a:t>
            </a:r>
            <a:r>
              <a:rPr lang="ru-RU" u="sng" dirty="0" smtClean="0">
                <a:solidFill>
                  <a:srgbClr val="1003BD"/>
                </a:solidFill>
                <a:hlinkClick r:id="rId3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3"/>
              </a:rPr>
              <a:t>doshkolnikov</a:t>
            </a:r>
            <a:r>
              <a:rPr lang="ru-RU" dirty="0" smtClean="0">
                <a:solidFill>
                  <a:srgbClr val="1003BD"/>
                </a:solidFill>
              </a:rPr>
              <a:t> </a:t>
            </a:r>
          </a:p>
          <a:p>
            <a:r>
              <a:rPr lang="ru-RU" dirty="0" smtClean="0">
                <a:solidFill>
                  <a:srgbClr val="1003BD"/>
                </a:solidFill>
              </a:rPr>
              <a:t>4.</a:t>
            </a:r>
            <a:r>
              <a:rPr lang="en-US" u="sng" dirty="0" smtClean="0">
                <a:solidFill>
                  <a:srgbClr val="1003BD"/>
                </a:solidFill>
                <a:hlinkClick r:id="rId4"/>
              </a:rPr>
              <a:t>https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://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infourok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ru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/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konsultaciya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dlya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roditeley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po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teme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igri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dlya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razvitiya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zvukovogo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analiza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i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sinteza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4"/>
              </a:rPr>
              <a:t>u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detey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4"/>
              </a:rPr>
              <a:t>let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4"/>
              </a:rPr>
              <a:t>s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4"/>
              </a:rPr>
              <a:t>onr</a:t>
            </a:r>
            <a:r>
              <a:rPr lang="ru-RU" u="sng" dirty="0" smtClean="0">
                <a:solidFill>
                  <a:srgbClr val="1003BD"/>
                </a:solidFill>
                <a:hlinkClick r:id="rId4"/>
              </a:rPr>
              <a:t>-273492.</a:t>
            </a:r>
            <a:r>
              <a:rPr lang="en-US" u="sng" dirty="0" smtClean="0">
                <a:solidFill>
                  <a:srgbClr val="1003BD"/>
                </a:solidFill>
                <a:hlinkClick r:id="rId4"/>
              </a:rPr>
              <a:t>html</a:t>
            </a:r>
            <a:r>
              <a:rPr lang="ru-RU" dirty="0" smtClean="0">
                <a:solidFill>
                  <a:srgbClr val="1003BD"/>
                </a:solidFill>
              </a:rPr>
              <a:t>   </a:t>
            </a:r>
          </a:p>
          <a:p>
            <a:r>
              <a:rPr lang="ru-RU" dirty="0" smtClean="0">
                <a:solidFill>
                  <a:srgbClr val="1003BD"/>
                </a:solidFill>
              </a:rPr>
              <a:t>5.</a:t>
            </a:r>
            <a:r>
              <a:rPr lang="en-US" u="sng" dirty="0" smtClean="0">
                <a:solidFill>
                  <a:srgbClr val="1003BD"/>
                </a:solidFill>
                <a:hlinkClick r:id="rId5"/>
              </a:rPr>
              <a:t>http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://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nsportal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.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ru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/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detskiy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5"/>
              </a:rPr>
              <a:t>sad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/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logopediya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/2015/02/15/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sovremennye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metody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smtClean="0">
                <a:solidFill>
                  <a:srgbClr val="1003BD"/>
                </a:solidFill>
                <a:hlinkClick r:id="rId5"/>
              </a:rPr>
              <a:t>v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razvitii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fonematicheskogo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slukha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</a:t>
            </a:r>
            <a:r>
              <a:rPr lang="en-US" u="sng" dirty="0" err="1" smtClean="0">
                <a:solidFill>
                  <a:srgbClr val="1003BD"/>
                </a:solidFill>
                <a:hlinkClick r:id="rId5"/>
              </a:rPr>
              <a:t>zvukovogo</a:t>
            </a:r>
            <a:r>
              <a:rPr lang="ru-RU" u="sng" dirty="0" smtClean="0">
                <a:solidFill>
                  <a:srgbClr val="1003BD"/>
                </a:solidFill>
                <a:hlinkClick r:id="rId5"/>
              </a:rPr>
              <a:t>-0</a:t>
            </a:r>
            <a:r>
              <a:rPr lang="ru-RU" u="sng" dirty="0" smtClean="0">
                <a:solidFill>
                  <a:srgbClr val="1003BD"/>
                </a:solidFill>
                <a:hlinkClick r:id="rId6"/>
              </a:rPr>
              <a:t>/</a:t>
            </a:r>
            <a:r>
              <a:rPr lang="ru-RU" dirty="0" smtClean="0">
                <a:solidFill>
                  <a:srgbClr val="1003BD"/>
                </a:solidFill>
              </a:rPr>
              <a:t> </a:t>
            </a:r>
          </a:p>
          <a:p>
            <a:r>
              <a:rPr lang="ru-RU" dirty="0" smtClean="0">
                <a:solidFill>
                  <a:srgbClr val="1003BD"/>
                </a:solidFill>
              </a:rPr>
              <a:t>6.https://cribs.me/logopediya/zvukovaya-analitiko-sinteticheskaya-deyatelnost_</a:t>
            </a:r>
          </a:p>
          <a:p>
            <a:pPr algn="ctr"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929198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rc_mi" descr="http://pedsovet.su/_ld/266/41988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2826"/>
            <a:ext cx="9180512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14594" y="2276872"/>
            <a:ext cx="1944216" cy="184249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Работа по формированию  звуковой аналитико – синтетической</a:t>
            </a:r>
            <a:r>
              <a:rPr lang="ru-RU" sz="14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ru-RU" sz="12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активности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98078" y="1412776"/>
            <a:ext cx="2057400" cy="1162050"/>
          </a:xfrm>
          <a:prstGeom prst="ellipse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Развитие навыков </a:t>
            </a:r>
            <a:r>
              <a:rPr lang="ru-RU" sz="11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звукового</a:t>
            </a:r>
            <a:r>
              <a:rPr lang="ru-RU" sz="1100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анализа и синтеза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932040" y="2276872"/>
            <a:ext cx="1035230" cy="432048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Овал 10"/>
          <p:cNvSpPr/>
          <p:nvPr/>
        </p:nvSpPr>
        <p:spPr>
          <a:xfrm>
            <a:off x="5798078" y="3829761"/>
            <a:ext cx="1790700" cy="1209675"/>
          </a:xfrm>
          <a:prstGeom prst="ellipse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Обогащение </a:t>
            </a:r>
            <a:r>
              <a:rPr lang="ru-RU" sz="11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словарного запаса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13348" y="4908651"/>
            <a:ext cx="1790700" cy="1200150"/>
          </a:xfrm>
          <a:prstGeom prst="ellipse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Развитие </a:t>
            </a:r>
            <a:r>
              <a:rPr lang="ru-RU" sz="1100" b="1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грамматических навыков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9661" y="3594623"/>
            <a:ext cx="1790700" cy="1170940"/>
          </a:xfrm>
          <a:prstGeom prst="ellipse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Развитие </a:t>
            </a:r>
            <a:r>
              <a:rPr lang="ru-RU" sz="11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связной</a:t>
            </a:r>
            <a:r>
              <a:rPr lang="ru-RU" sz="1100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1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речи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568" y="1325790"/>
            <a:ext cx="1790700" cy="1228725"/>
          </a:xfrm>
          <a:prstGeom prst="ellipse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Работа над </a:t>
            </a:r>
            <a:r>
              <a:rPr lang="ru-RU" sz="11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звукопроизношением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945599" y="3648545"/>
            <a:ext cx="1008112" cy="475282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Прямая соединительная линия 16"/>
          <p:cNvCxnSpPr>
            <a:endCxn id="7" idx="4"/>
          </p:cNvCxnSpPr>
          <p:nvPr/>
        </p:nvCxnSpPr>
        <p:spPr>
          <a:xfrm flipV="1">
            <a:off x="4086702" y="4119362"/>
            <a:ext cx="0" cy="782832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330252" y="3573016"/>
            <a:ext cx="861100" cy="413744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424077" y="2141775"/>
            <a:ext cx="870288" cy="452845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Прямая соединительная линия 29"/>
          <p:cNvCxnSpPr>
            <a:endCxn id="34" idx="4"/>
          </p:cNvCxnSpPr>
          <p:nvPr/>
        </p:nvCxnSpPr>
        <p:spPr>
          <a:xfrm flipV="1">
            <a:off x="4013157" y="1412776"/>
            <a:ext cx="0" cy="87551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4" name="Овал 33"/>
          <p:cNvSpPr/>
          <p:nvPr/>
        </p:nvSpPr>
        <p:spPr>
          <a:xfrm>
            <a:off x="3117807" y="231676"/>
            <a:ext cx="1790700" cy="11811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Развитие </a:t>
            </a:r>
            <a:r>
              <a:rPr lang="ru-RU" sz="11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фонематического восприятия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rc_mi" descr="http://pedsovet.su/_ld/266/41988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906574"/>
            <a:ext cx="71287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Упражнения на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звукового анализа и синтеза: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выбрать из серии сюжетных картинок только те, названия которых содержит заданный звук.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придумать слова, которые содержат заданный звук.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разложить картинки в столбики в зависимости от того в какой позиции стоит определенный звук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(начало, середине, конец слова)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разложить картинки в столбики в зависимости от того какой звук в слове является первым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(последним)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подобрать слова, которые начинаются с определенного звука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(которые заканчиваются на определенный звук, которые содержат определенный звук в середине слова)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придумать предложение, все слова в котором начинаются на один и тот же звук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(заканчиваются на один и тот же звук, содержат один и тот же звук в середине слов)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6F4"/>
              </a:clrFrom>
              <a:clrTo>
                <a:srgbClr val="FFF6F4">
                  <a:alpha val="0"/>
                </a:srgbClr>
              </a:clrTo>
            </a:clrChange>
            <a:lum contrast="20000"/>
          </a:blip>
          <a:srcRect l="8777" t="36028" r="4437" b="21712"/>
          <a:stretch>
            <a:fillRect/>
          </a:stretch>
        </p:blipFill>
        <p:spPr>
          <a:xfrm>
            <a:off x="251520" y="260648"/>
            <a:ext cx="8643938" cy="635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2687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+mj-lt"/>
                <a:cs typeface="Times New Roman" pitchFamily="18" charset="0"/>
              </a:rPr>
              <a:t>Дети находят гласные звуки в </a:t>
            </a:r>
            <a:r>
              <a:rPr lang="ru-RU" dirty="0" err="1" smtClean="0">
                <a:latin typeface="+mj-lt"/>
                <a:cs typeface="Times New Roman" pitchFamily="18" charset="0"/>
              </a:rPr>
              <a:t>трехзвуковых</a:t>
            </a:r>
            <a:r>
              <a:rPr lang="ru-RU" dirty="0" smtClean="0">
                <a:latin typeface="+mj-lt"/>
                <a:cs typeface="Times New Roman" pitchFamily="18" charset="0"/>
              </a:rPr>
              <a:t> словах и выкладывают фишки.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79512" y="3000372"/>
            <a:ext cx="8707284" cy="1600200"/>
            <a:chOff x="144" y="2688"/>
            <a:chExt cx="5328" cy="1008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44" y="2688"/>
              <a:ext cx="768" cy="1008"/>
              <a:chOff x="96" y="2688"/>
              <a:chExt cx="768" cy="1008"/>
            </a:xfrm>
          </p:grpSpPr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3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2736"/>
                <a:ext cx="681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920" y="2688"/>
              <a:ext cx="768" cy="1008"/>
              <a:chOff x="1920" y="2688"/>
              <a:chExt cx="768" cy="1008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16" y="2736"/>
                <a:ext cx="61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960" y="2688"/>
              <a:ext cx="768" cy="1008"/>
              <a:chOff x="960" y="2688"/>
              <a:chExt cx="768" cy="1008"/>
            </a:xfrm>
          </p:grpSpPr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6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6" y="2784"/>
                <a:ext cx="57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2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792" y="2688"/>
              <a:ext cx="768" cy="1008"/>
              <a:chOff x="3792" y="2688"/>
              <a:chExt cx="768" cy="1008"/>
            </a:xfrm>
          </p:grpSpPr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379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29" y="2784"/>
                <a:ext cx="701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4704" y="2688"/>
              <a:ext cx="768" cy="1008"/>
              <a:chOff x="4704" y="2688"/>
              <a:chExt cx="768" cy="1008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00" y="2736"/>
                <a:ext cx="61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5136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48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2832" y="2688"/>
              <a:ext cx="768" cy="1008"/>
              <a:chOff x="2832" y="2688"/>
              <a:chExt cx="768" cy="1008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80" y="2736"/>
                <a:ext cx="6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/>
            </p:nvSpPr>
            <p:spPr bwMode="auto">
              <a:xfrm>
                <a:off x="316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+mj-lt"/>
              </a:rPr>
              <a:t>Игра «СОСТАВЬ СЛОВО</a:t>
            </a:r>
            <a:r>
              <a:rPr lang="ru-RU" b="1" i="1" dirty="0" smtClean="0">
                <a:latin typeface="+mj-lt"/>
              </a:rPr>
              <a:t>»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Ребенок называет первый звук  каждого слова и выкладывает под картинкой букву, обозначающую данный звук.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www.maam.ru/upload/blogs/594cdaf5a0d0248b51b867469944c26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5302250" cy="39814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60199" y="548681"/>
            <a:ext cx="402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ГДЕ СПРЯТАЛСЯ ЗВУК </a:t>
            </a:r>
            <a:r>
              <a:rPr lang="ru-RU" sz="3200" dirty="0" smtClean="0">
                <a:latin typeface="+mj-lt"/>
                <a:cs typeface="Times New Roman" pitchFamily="18" charset="0"/>
              </a:rPr>
              <a:t>к</a:t>
            </a:r>
            <a:r>
              <a:rPr lang="ru-RU" dirty="0" smtClean="0">
                <a:latin typeface="+mj-lt"/>
                <a:cs typeface="Times New Roman" pitchFamily="18" charset="0"/>
              </a:rPr>
              <a:t> В СЛОВЕ?</a:t>
            </a:r>
            <a:endParaRPr lang="ru-RU" dirty="0">
              <a:latin typeface="+mj-lt"/>
            </a:endParaRPr>
          </a:p>
        </p:txBody>
      </p:sp>
      <p:pic>
        <p:nvPicPr>
          <p:cNvPr id="6" name="Picture 2" descr="C:\Documents and Settings\Светлана\Мои документы\РАБОТА\для занятий\Новая папка\Новая папка (7)\x_684384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466984" cy="698434"/>
          </a:xfrm>
          <a:prstGeom prst="rect">
            <a:avLst/>
          </a:prstGeom>
          <a:noFill/>
        </p:spPr>
      </p:pic>
      <p:pic>
        <p:nvPicPr>
          <p:cNvPr id="7" name="Picture 3" descr="C:\Documents and Settings\Светлана\Мои документы\РАБОТА\для занятий\Новая папка\Новая папка (7)\x_fec3d3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2662236" cy="753712"/>
          </a:xfrm>
          <a:prstGeom prst="rect">
            <a:avLst/>
          </a:prstGeom>
          <a:noFill/>
        </p:spPr>
      </p:pic>
      <p:pic>
        <p:nvPicPr>
          <p:cNvPr id="8" name="Picture 4" descr="C:\Documents and Settings\Светлана\Мои документы\РАБОТА\для занятий\Новая папка\Новая папка (7)\x_618ce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4941" y="1500174"/>
            <a:ext cx="2523307" cy="714380"/>
          </a:xfrm>
          <a:prstGeom prst="rect">
            <a:avLst/>
          </a:prstGeom>
          <a:noFill/>
        </p:spPr>
      </p:pic>
      <p:pic>
        <p:nvPicPr>
          <p:cNvPr id="9" name="Picture 4" descr="slovar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71876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6FA"/>
              </a:clrFrom>
              <a:clrTo>
                <a:srgbClr val="FCF6FA">
                  <a:alpha val="0"/>
                </a:srgbClr>
              </a:clrTo>
            </a:clrChange>
            <a:lum contrast="20000"/>
          </a:blip>
          <a:srcRect l="72200" t="9377" r="9125" b="76237"/>
          <a:stretch>
            <a:fillRect/>
          </a:stretch>
        </p:blipFill>
        <p:spPr bwMode="auto">
          <a:xfrm>
            <a:off x="3214678" y="2836486"/>
            <a:ext cx="1571628" cy="1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00372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214950"/>
            <a:ext cx="1954957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карандаш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4429132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pedsovet.su/_ld/266/419887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Игра «Послушай – назови»выделять в потоке речи повторяющийся чаще всего звук. Взрослый читает стихотворение, текст, а дети называют звук, который чаще всего слышали.</a:t>
            </a:r>
          </a:p>
          <a:p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Выбор слов со звуком К из стихотворения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i="1" dirty="0" smtClean="0">
                <a:solidFill>
                  <a:srgbClr val="7030A0"/>
                </a:solidFill>
              </a:rPr>
              <a:t>Кот копеек накопил,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Кошке козочку купил,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А козе </a:t>
            </a:r>
            <a:r>
              <a:rPr lang="ru-RU" i="1" dirty="0" err="1" smtClean="0">
                <a:solidFill>
                  <a:srgbClr val="7030A0"/>
                </a:solidFill>
              </a:rPr>
              <a:t>капустки</a:t>
            </a:r>
            <a:r>
              <a:rPr lang="ru-RU" i="1" dirty="0" smtClean="0">
                <a:solidFill>
                  <a:srgbClr val="7030A0"/>
                </a:solidFill>
              </a:rPr>
              <a:t> –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i="1" dirty="0" err="1" smtClean="0">
                <a:solidFill>
                  <a:srgbClr val="7030A0"/>
                </a:solidFill>
              </a:rPr>
              <a:t>Кочанчики</a:t>
            </a:r>
            <a:r>
              <a:rPr lang="ru-RU" i="1" dirty="0" smtClean="0">
                <a:solidFill>
                  <a:srgbClr val="7030A0"/>
                </a:solidFill>
              </a:rPr>
              <a:t> хрустки.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Будет козочка крепка,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Кошке даст молока.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http://sakhmenu.ru/wp-content/uploads/2015/06/lE_vSiLCk0I.jpg"/>
          <p:cNvPicPr/>
          <p:nvPr/>
        </p:nvPicPr>
        <p:blipFill>
          <a:blip r:embed="rId3" cstate="print"/>
          <a:srcRect t="13088" r="50221" b="10147"/>
          <a:stretch>
            <a:fillRect/>
          </a:stretch>
        </p:blipFill>
        <p:spPr bwMode="auto">
          <a:xfrm>
            <a:off x="5220072" y="2348880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ybabe.info/sites/default/files/home_animals.png"/>
          <p:cNvPicPr/>
          <p:nvPr/>
        </p:nvPicPr>
        <p:blipFill>
          <a:blip r:embed="rId4" cstate="print"/>
          <a:srcRect l="64306" b="53958"/>
          <a:stretch>
            <a:fillRect/>
          </a:stretch>
        </p:blipFill>
        <p:spPr bwMode="auto">
          <a:xfrm>
            <a:off x="827584" y="4077072"/>
            <a:ext cx="235203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ifiga-sebe.ru/uploads/posts/2009-03/thumbs/1236869371_28_bulkish.r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229200"/>
            <a:ext cx="792088" cy="7113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548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Деление слов на слоги</vt:lpstr>
      <vt:lpstr>Слайд 11</vt:lpstr>
      <vt:lpstr>Слайд 12</vt:lpstr>
      <vt:lpstr>Слайд 13</vt:lpstr>
      <vt:lpstr>Слайд 14</vt:lpstr>
      <vt:lpstr>Деление слов на слоги</vt:lpstr>
      <vt:lpstr>Назвать предметы, начинающиеся на определенный слог (заканчивающиеся определенным слогом). Например: « Ко» -котик, конь, козочка. </vt:lpstr>
      <vt:lpstr>«Найди ошибку» Вредные гусеницы перепутали слоги в словах, поможем вернуть всё на свои места. Ста-ка-пу, ва- тык, ла- свек,  ла- жан-бак, ба- ка- чок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RWT</cp:lastModifiedBy>
  <cp:revision>60</cp:revision>
  <dcterms:created xsi:type="dcterms:W3CDTF">2016-10-09T06:27:40Z</dcterms:created>
  <dcterms:modified xsi:type="dcterms:W3CDTF">2018-10-16T14:37:16Z</dcterms:modified>
</cp:coreProperties>
</file>