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0" r:id="rId2"/>
    <p:sldId id="291" r:id="rId3"/>
    <p:sldId id="283" r:id="rId4"/>
    <p:sldId id="296" r:id="rId5"/>
    <p:sldId id="294" r:id="rId6"/>
    <p:sldId id="292" r:id="rId7"/>
    <p:sldId id="295" r:id="rId8"/>
    <p:sldId id="290" r:id="rId9"/>
    <p:sldId id="271" r:id="rId10"/>
    <p:sldId id="267" r:id="rId11"/>
    <p:sldId id="273" r:id="rId12"/>
    <p:sldId id="278" r:id="rId13"/>
    <p:sldId id="272" r:id="rId14"/>
    <p:sldId id="284" r:id="rId15"/>
    <p:sldId id="285" r:id="rId16"/>
    <p:sldId id="286" r:id="rId17"/>
    <p:sldId id="264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://ak-service.netdo.ru/template/images/logo-56d5a62e08f5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0" name="Picture 4" descr="http://www.playcast.ru/uploads/2015/10/16/15483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67" y="0"/>
            <a:ext cx="9193067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4795897"/>
            <a:ext cx="59401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                                      2018 -2019 учебный год</a:t>
            </a:r>
          </a:p>
          <a:p>
            <a:pPr algn="ctr"/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38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348880"/>
            <a:ext cx="5072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FF00"/>
                </a:solidFill>
              </a:rPr>
              <a:t>Особенности коррекционной работы с детьми 6-7 лет</a:t>
            </a:r>
            <a:endParaRPr lang="ru-RU" sz="4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0"/>
            <a:ext cx="913003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Кинезиологические упражнения</a:t>
            </a:r>
          </a:p>
        </p:txBody>
      </p:sp>
      <p:pic>
        <p:nvPicPr>
          <p:cNvPr id="5" name="Рисунок 4" descr="G:\самоо\Новая папка\фото2017-18 год\20180205_172655.jpg"/>
          <p:cNvPicPr/>
          <p:nvPr/>
        </p:nvPicPr>
        <p:blipFill>
          <a:blip r:embed="rId3" cstate="print"/>
          <a:srcRect l="10422" t="33983" b="8921"/>
          <a:stretch>
            <a:fillRect/>
          </a:stretch>
        </p:blipFill>
        <p:spPr bwMode="auto">
          <a:xfrm>
            <a:off x="214282" y="1000108"/>
            <a:ext cx="459106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1571612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357298"/>
            <a:ext cx="3929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– </a:t>
            </a:r>
            <a:r>
              <a:rPr lang="ru-RU" sz="2000" i="1" dirty="0" smtClean="0">
                <a:solidFill>
                  <a:srgbClr val="7030A0"/>
                </a:solidFill>
              </a:rPr>
              <a:t>это комплекс движений, позволяющих активизировать межполушарное взаимодействие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Цель : </a:t>
            </a:r>
            <a:r>
              <a:rPr lang="ru-RU" sz="2000" dirty="0" smtClean="0">
                <a:solidFill>
                  <a:srgbClr val="7030A0"/>
                </a:solidFill>
              </a:rPr>
              <a:t>- Развитие межполушарной специализации;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Развитие межполушарного взаимодействия и связей;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- Синхронизация работы полушарий;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Развитие мелкой и крупной моторики;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Развитие способностей детей;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Развитие памяти, внимания, мышления;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Развитие речи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G:\самоо\Новая папка\фото2017-18 год\20180416_101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357186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13222"/>
            <a:ext cx="9130033" cy="684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Упражнения на развитие речевого дыхания</a:t>
            </a:r>
            <a:endParaRPr lang="ru-RU" sz="3200" b="1" dirty="0" smtClean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4" name="Рисунок 3" descr="G:\самоо\Новая папка\фото2017-18 год\20180416_102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3883302" cy="380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МУЛЬТИМЕДИОТЕКА логопедов\Презентации к родительским собраниям\фото 2017-2018Демидова\фАНТАЗЁРЫ\20180207_1130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14294" r="15331"/>
          <a:stretch/>
        </p:blipFill>
        <p:spPr bwMode="auto">
          <a:xfrm>
            <a:off x="4286248" y="3714752"/>
            <a:ext cx="3748812" cy="29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самоо\Новая папка\фото2017-18 год\20180416_104125.jpg"/>
          <p:cNvPicPr/>
          <p:nvPr/>
        </p:nvPicPr>
        <p:blipFill>
          <a:blip r:embed="rId5" cstate="print"/>
          <a:srcRect l="19081" r="16664" b="11538"/>
          <a:stretch>
            <a:fillRect/>
          </a:stretch>
        </p:blipFill>
        <p:spPr bwMode="auto">
          <a:xfrm>
            <a:off x="5451357" y="357166"/>
            <a:ext cx="3692643" cy="4453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13222"/>
            <a:ext cx="9130033" cy="68447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56431" y="3244334"/>
            <a:ext cx="723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мелкой моторики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МУЛЬТИМЕДИОТЕКА логопедов\Презентации к родительским собраниям\фото 2017-2018Демидова\фАНТАЗЁРЫ\20171116_0933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4" y="188640"/>
            <a:ext cx="3813855" cy="277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самоо\Новая папка\фото2017-18 год\20180313_100000.jpg"/>
          <p:cNvPicPr/>
          <p:nvPr/>
        </p:nvPicPr>
        <p:blipFill>
          <a:blip r:embed="rId4" cstate="print"/>
          <a:srcRect l="15232" t="18162" r="2510"/>
          <a:stretch>
            <a:fillRect/>
          </a:stretch>
        </p:blipFill>
        <p:spPr bwMode="auto">
          <a:xfrm>
            <a:off x="4716016" y="3779645"/>
            <a:ext cx="396080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самоо\Новая папка\фото2017-18 год\20180307_092251.jpg"/>
          <p:cNvPicPr/>
          <p:nvPr/>
        </p:nvPicPr>
        <p:blipFill>
          <a:blip r:embed="rId5" cstate="print"/>
          <a:srcRect l="7696" t="18162" r="11652" b="8547"/>
          <a:stretch>
            <a:fillRect/>
          </a:stretch>
        </p:blipFill>
        <p:spPr bwMode="auto">
          <a:xfrm>
            <a:off x="4788024" y="20409"/>
            <a:ext cx="4287019" cy="293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самоо\Новая папка\фото2017-18 год\20180305_165653.jpg"/>
          <p:cNvPicPr/>
          <p:nvPr/>
        </p:nvPicPr>
        <p:blipFill>
          <a:blip r:embed="rId6" cstate="print"/>
          <a:srcRect l="6574" t="8761" r="2190" b="6410"/>
          <a:stretch>
            <a:fillRect/>
          </a:stretch>
        </p:blipFill>
        <p:spPr bwMode="auto">
          <a:xfrm>
            <a:off x="858701" y="3853660"/>
            <a:ext cx="371039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33" cy="684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28671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Массаж су –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массажё</a:t>
            </a:r>
            <a:r>
              <a:rPr lang="ru-RU" sz="2800" b="1" dirty="0" err="1" smtClean="0">
                <a:solidFill>
                  <a:srgbClr val="00B0F0"/>
                </a:solidFill>
              </a:rPr>
              <a:t>рами</a:t>
            </a:r>
            <a:endParaRPr lang="ru-RU" sz="2800" b="1" dirty="0" smtClean="0">
              <a:solidFill>
                <a:srgbClr val="00B0F0"/>
              </a:solidFill>
            </a:endParaRPr>
          </a:p>
          <a:p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:\Users\User\Desktop\фото 2017-2018Демидова\20170927_0804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00372"/>
            <a:ext cx="4032448" cy="338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443841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Достоинства Су – Джок: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Высокая эффективность – при правильном применении наступает выраженный эффект.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Абсолютная безопасность – неправильное применение никогда не наносит вред – оно просто не эффективно.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Универсальность –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 система настолько проста и доступна, что освоить ее может даже ребенок. Метод достаточно один раз понять, затем им можно пользоваться всю жизнь.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ped-kopilka.ru/upload/blogs/16689_02fb25eaf062f05122f05efb8b0a6779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4551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2"/>
            <a:ext cx="9130033" cy="684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928670"/>
            <a:ext cx="5643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43841"/>
            <a:ext cx="4178174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Целью логопедического самомассажа является стимуляция кинестетических ощущений мышц, участвующих в работе периферического речевого аппарата и нормализация мышечного тонуса данных мышц.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Брови на лице найдём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тихонечко потрем.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Переносицу найдем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тихонечко потрем.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скулам пальцы подведем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виски чуть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потрем….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МУЛЬТИМЕДИОТЕКА логопедов\Презентации к родительским собраниям\фото 2017-2018Демидова\фото С СОБРАНИЙ\1 собрание\P71019-171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43841"/>
            <a:ext cx="4636502" cy="397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2"/>
            <a:ext cx="9130033" cy="684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46221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F0"/>
                </a:solidFill>
              </a:rPr>
              <a:t>Фонетическая ритмика, тонирование</a:t>
            </a:r>
            <a:r>
              <a:rPr lang="ru-RU" sz="2800" dirty="0" smtClean="0"/>
              <a:t> </a:t>
            </a: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«Мычание»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расслабить челюсть и ощутить энергию мычания внутри организма. Можно положить руки к щекам и следить, как генерируется вибрация во рту.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упражнение восстанавливает голос в случае ларингита и подготавливает связки перед речевой нагрузкой.</a:t>
            </a:r>
          </a:p>
          <a:p>
            <a:pPr lvl="0"/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«А-А-А»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расслабили челюсть и произносим звук вместе с выдохом.</a:t>
            </a:r>
          </a:p>
          <a:p>
            <a:pPr lvl="0"/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«И-И-И»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действует как кофеин, может после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усталости повысить активность организма и стимулировать мозг.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:\Users\User\Desktop\МУЛЬТИМЕДИОТЕКА логопедов\Презентации к родительским собраниям\фото 2017-2018Демидова\фАНТАЗЁРЫ\20180423_1527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44246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2"/>
            <a:ext cx="9130033" cy="684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28670"/>
            <a:ext cx="81775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  <a:p>
            <a:pPr lvl="0"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C:\Users\User\Desktop\МУЛЬТИМЕДИОТЕКА логопедов\Презентации к родительским собраниям\фото 2017-2018Демидова\фото С СОБРАНИЙ\2 собрание\20180205_1728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76" y="3666926"/>
            <a:ext cx="3914775" cy="293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МУЛЬТИМЕДИОТЕКА логопедов\Презентации к родительским собраниям\фото 2017-2018Демидова\фАНТАЗЁРЫ\20180423_1503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11594"/>
          <a:stretch/>
        </p:blipFill>
        <p:spPr bwMode="auto">
          <a:xfrm>
            <a:off x="467544" y="3573016"/>
            <a:ext cx="3721735" cy="2821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582341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 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Нагрузка на глаза у современного ребёнка огромная. Это и телевидение с его круглосуточными детскими каналами, и компьютер, и сотовый телефон, и другие занимательные технические «штучки», без которых не мыслит свою жизнь современный маленький человек. А отдыхают глазки ребенка только во время сна. Поэтому гимнастика для глаз полезна детям любого возраста в целях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профилактики нарушений зрения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Занимайтесь профилактикой и вы не допустите зрительного утомления!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857232"/>
            <a:ext cx="77867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Минуты ШАЛОСТИ</a:t>
            </a: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для поднятия настроения, психологическая разгрузка.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по сигналу (удар в бубен) предлагает детям шалить: каждый делает то, что ему хочется: прыгает, бегает, балуется …ТОЛЬКО ПРАВИЛО: никому не навредить, не мешать. Повторный сигнал через 1-2 минуты объявляется конец шалостям.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149080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Минуты  ТИШИНЫ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снятие эмоционального напряжения, коррекция настроения и отдельных черт характера </a:t>
            </a:r>
          </a:p>
        </p:txBody>
      </p:sp>
      <p:pic>
        <p:nvPicPr>
          <p:cNvPr id="6" name="Рисунок 5" descr="https://changeonelife.ru/content/uploads/2016/11/d2f736e3c507278aac608a97019f7b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19385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://ak-service.netdo.ru/template/images/logo-56d5a62e08f5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0" name="Picture 4" descr="http://www.playcast.ru/uploads/2015/10/16/15483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84" y="0"/>
            <a:ext cx="94948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134" y="3244334"/>
            <a:ext cx="85877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13222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3581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Совершенствование произносительной стороны речи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8592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Закреплять навыки чёткого произношения </a:t>
            </a:r>
            <a:r>
              <a:rPr lang="ru-RU" sz="2400" dirty="0" smtClean="0"/>
              <a:t>звуков (гласных и согласных).</a:t>
            </a:r>
          </a:p>
          <a:p>
            <a:r>
              <a:rPr lang="ru-RU" sz="2400" dirty="0" smtClean="0"/>
              <a:t> –формировать умения дифференцировать звуки на слух.</a:t>
            </a:r>
          </a:p>
          <a:p>
            <a:r>
              <a:rPr lang="ru-RU" sz="2400" dirty="0" smtClean="0"/>
              <a:t> - закреплять произношение звуков в составе слогов, слов, предложений, текстов. </a:t>
            </a:r>
          </a:p>
          <a:p>
            <a:pPr>
              <a:buFontTx/>
              <a:buChar char="-"/>
            </a:pPr>
            <a:r>
              <a:rPr lang="ru-RU" sz="2400" dirty="0" smtClean="0"/>
              <a:t>упражнять в произношении многосложных слов. </a:t>
            </a:r>
          </a:p>
          <a:p>
            <a:pPr>
              <a:buFontTx/>
              <a:buChar char="-"/>
            </a:pPr>
            <a:r>
              <a:rPr lang="ru-RU" sz="2400" dirty="0" smtClean="0"/>
              <a:t>воспитывать правильную ритмико-интонационную и мелодическую окраску речи. </a:t>
            </a:r>
          </a:p>
          <a:p>
            <a:pPr>
              <a:buFontTx/>
              <a:buChar char="-"/>
            </a:pPr>
            <a:r>
              <a:rPr lang="ru-RU" sz="2400" dirty="0" smtClean="0"/>
              <a:t>воспитывать правильный темп и ритм речи. 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умение анализировать свою речь и речь окружающих на предмет правильности её фонетического оформления</a:t>
            </a:r>
            <a:endParaRPr lang="ru-RU" sz="2400" dirty="0"/>
          </a:p>
        </p:txBody>
      </p:sp>
      <p:pic>
        <p:nvPicPr>
          <p:cNvPr id="6" name="Рисунок 5" descr="http://www.maam.ru/upload/blogs/4220108d4ad68a9e4ecac9c85a588312.p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45" y="3356992"/>
            <a:ext cx="2157455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0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7148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Звуковой анализ слогов и слов (образец).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96752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М</a:t>
            </a:r>
            <a:r>
              <a:rPr lang="ru-RU" sz="2400" dirty="0" smtClean="0"/>
              <a:t>: первый звук </a:t>
            </a:r>
            <a:r>
              <a:rPr lang="ru-RU" sz="2400" dirty="0" smtClean="0">
                <a:solidFill>
                  <a:srgbClr val="FF0000"/>
                </a:solidFill>
              </a:rPr>
              <a:t>«А»</a:t>
            </a:r>
            <a:r>
              <a:rPr lang="ru-RU" sz="2400" dirty="0" smtClean="0"/>
              <a:t> - он гласный, обозначаем его красным кружком; второй звук </a:t>
            </a:r>
            <a:r>
              <a:rPr lang="ru-RU" sz="2400" dirty="0" smtClean="0">
                <a:solidFill>
                  <a:srgbClr val="0070C0"/>
                </a:solidFill>
              </a:rPr>
              <a:t>«М»</a:t>
            </a:r>
            <a:r>
              <a:rPr lang="ru-RU" sz="2400" dirty="0" smtClean="0"/>
              <a:t> - он согласный, твердый, рисуем синий кружок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: первый звук </a:t>
            </a:r>
            <a:r>
              <a:rPr lang="ru-RU" sz="2400" dirty="0" smtClean="0">
                <a:solidFill>
                  <a:srgbClr val="0070C0"/>
                </a:solidFill>
              </a:rPr>
              <a:t>«М»</a:t>
            </a:r>
            <a:r>
              <a:rPr lang="ru-RU" sz="2400" dirty="0" smtClean="0"/>
              <a:t> - он согласный, твердый, рисуем синий кружок; второй звук </a:t>
            </a:r>
            <a:r>
              <a:rPr lang="ru-RU" sz="2400" dirty="0" smtClean="0">
                <a:solidFill>
                  <a:srgbClr val="FF0000"/>
                </a:solidFill>
              </a:rPr>
              <a:t>«У»</a:t>
            </a:r>
            <a:r>
              <a:rPr lang="ru-RU" sz="2400" dirty="0" smtClean="0"/>
              <a:t> - он гласный, рисуем красный кружок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М 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: первый звук </a:t>
            </a:r>
            <a:r>
              <a:rPr lang="ru-RU" sz="2400" dirty="0" smtClean="0">
                <a:solidFill>
                  <a:srgbClr val="00B050"/>
                </a:solidFill>
              </a:rPr>
              <a:t>«М»</a:t>
            </a:r>
            <a:r>
              <a:rPr lang="ru-RU" sz="2400" dirty="0" smtClean="0"/>
              <a:t> - он согласный, мягкий, рисуем зеленый кружок; второй звук </a:t>
            </a:r>
            <a:r>
              <a:rPr lang="ru-RU" sz="2400" dirty="0" smtClean="0">
                <a:solidFill>
                  <a:srgbClr val="FF0000"/>
                </a:solidFill>
              </a:rPr>
              <a:t>«И»</a:t>
            </a:r>
            <a:r>
              <a:rPr lang="ru-RU" sz="2400" dirty="0" smtClean="0"/>
              <a:t> - он гласный, рисуем красный кружок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0070C0"/>
                </a:solidFill>
              </a:rPr>
              <a:t>М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: первый звук </a:t>
            </a:r>
            <a:r>
              <a:rPr lang="ru-RU" sz="2400" dirty="0" smtClean="0">
                <a:solidFill>
                  <a:srgbClr val="00B050"/>
                </a:solidFill>
              </a:rPr>
              <a:t>«З»</a:t>
            </a:r>
            <a:r>
              <a:rPr lang="ru-RU" sz="2400" dirty="0" smtClean="0"/>
              <a:t> - он согласный, мягкий, рисуем зеленый кружок; второй звук </a:t>
            </a:r>
            <a:r>
              <a:rPr lang="ru-RU" sz="2400" dirty="0" smtClean="0">
                <a:solidFill>
                  <a:srgbClr val="FF0000"/>
                </a:solidFill>
              </a:rPr>
              <a:t>«И»</a:t>
            </a:r>
            <a:r>
              <a:rPr lang="ru-RU" sz="2400" dirty="0" smtClean="0"/>
              <a:t> - он гласный, рисуем красный кружок; третий звук </a:t>
            </a:r>
            <a:r>
              <a:rPr lang="ru-RU" sz="2400" dirty="0" smtClean="0">
                <a:solidFill>
                  <a:srgbClr val="0070C0"/>
                </a:solidFill>
              </a:rPr>
              <a:t>«М»</a:t>
            </a:r>
            <a:r>
              <a:rPr lang="ru-RU" sz="2400" dirty="0" smtClean="0"/>
              <a:t> - он согласный, твердый, рисуем синий кружок; четвертый звук </a:t>
            </a:r>
            <a:r>
              <a:rPr lang="ru-RU" sz="2400" dirty="0" smtClean="0">
                <a:solidFill>
                  <a:srgbClr val="FF0000"/>
                </a:solidFill>
              </a:rPr>
              <a:t>«А»</a:t>
            </a:r>
            <a:r>
              <a:rPr lang="ru-RU" sz="2400" dirty="0" smtClean="0"/>
              <a:t> - он гласный, рисуем красный кружок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0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714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Подготовка к овладению элементарными навыками  письма и чтения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208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закреплять понятия "звук", "слог". </a:t>
            </a:r>
          </a:p>
          <a:p>
            <a:pPr>
              <a:buFontTx/>
              <a:buChar char="-"/>
            </a:pPr>
            <a:r>
              <a:rPr lang="ru-RU" sz="2400" dirty="0" smtClean="0"/>
              <a:t> совершенствовать навыки различения звуков: гласных - согласных, твёрдых - мягких, звонких - глухих.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анализировать звуковой ряд. 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составлять из букв разрезной азбуки слоги.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осуществлять </a:t>
            </a:r>
            <a:r>
              <a:rPr lang="ru-RU" sz="2400" dirty="0" err="1" smtClean="0"/>
              <a:t>звуко</a:t>
            </a:r>
            <a:r>
              <a:rPr lang="ru-RU" sz="2400" dirty="0" smtClean="0"/>
              <a:t>- буквенный анализ и синтез слогов. 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формировать навыки деления слова на слоги. </a:t>
            </a:r>
          </a:p>
          <a:p>
            <a:pPr>
              <a:buFontTx/>
              <a:buChar char="-"/>
            </a:pPr>
            <a:r>
              <a:rPr lang="ru-RU" sz="2400" dirty="0" smtClean="0"/>
              <a:t>обучать чтению слогов, слов. 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формировать навыки написания слогов, слов.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определять количество слов в предложении. </a:t>
            </a:r>
            <a:endParaRPr lang="ru-RU" sz="2400" dirty="0"/>
          </a:p>
        </p:txBody>
      </p:sp>
      <p:pic>
        <p:nvPicPr>
          <p:cNvPr id="6" name="Рисунок 5" descr="https://ds03.infourok.ru/uploads/ex/0dff/0004effe-47138cb9/hello_html_48f7888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9688"/>
            <a:ext cx="31196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6064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Расширение словарного запаса.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</a:t>
            </a:r>
            <a:r>
              <a:rPr lang="ru-RU" sz="2400" dirty="0" smtClean="0"/>
              <a:t>асширение словарного запаса по лексическим темам.</a:t>
            </a:r>
          </a:p>
          <a:p>
            <a:r>
              <a:rPr lang="ru-RU" sz="2400" dirty="0" smtClean="0"/>
              <a:t> - употребление слов с уменьшительно-ласкательными оттенками (яблонька, горошинка). </a:t>
            </a:r>
          </a:p>
          <a:p>
            <a:pPr>
              <a:buFontTx/>
              <a:buChar char="-"/>
            </a:pPr>
            <a:r>
              <a:rPr lang="ru-RU" sz="2400" dirty="0" smtClean="0"/>
              <a:t>употребление </a:t>
            </a:r>
            <a:r>
              <a:rPr lang="ru-RU" sz="2400" i="1" dirty="0"/>
              <a:t>относительных прилагательных </a:t>
            </a:r>
            <a:r>
              <a:rPr lang="ru-RU" sz="2400" dirty="0" smtClean="0"/>
              <a:t>(клюквенный морс, кисель), (тюлевая занавеска, фарфоровая чашка), (сосновый лес, дубовая роща); </a:t>
            </a:r>
            <a:r>
              <a:rPr lang="ru-RU" sz="2400" i="1" dirty="0" smtClean="0"/>
              <a:t>притяжательных</a:t>
            </a:r>
            <a:r>
              <a:rPr lang="ru-RU" sz="2400" dirty="0" smtClean="0"/>
              <a:t>( </a:t>
            </a:r>
            <a:r>
              <a:rPr lang="ru-RU" sz="2400" dirty="0" smtClean="0"/>
              <a:t>лисий хвост, заячья лапа).</a:t>
            </a:r>
          </a:p>
          <a:p>
            <a:pPr>
              <a:buFontTx/>
              <a:buChar char="-"/>
            </a:pPr>
            <a:r>
              <a:rPr lang="ru-RU" sz="2400" dirty="0" smtClean="0"/>
              <a:t> употребление сложных слов (дровосек, кофемолка)</a:t>
            </a:r>
          </a:p>
          <a:p>
            <a:pPr>
              <a:buFontTx/>
              <a:buChar char="-"/>
            </a:pPr>
            <a:r>
              <a:rPr lang="ru-RU" sz="2400" dirty="0" smtClean="0"/>
              <a:t>образование </a:t>
            </a:r>
            <a:r>
              <a:rPr lang="ru-RU" sz="2400" i="1" dirty="0" smtClean="0"/>
              <a:t>сложных слов </a:t>
            </a:r>
            <a:r>
              <a:rPr lang="ru-RU" sz="2400" dirty="0" smtClean="0"/>
              <a:t>(пчеловод), </a:t>
            </a:r>
            <a:r>
              <a:rPr lang="ru-RU" sz="2400" i="1" dirty="0" smtClean="0"/>
              <a:t>родственных</a:t>
            </a:r>
            <a:r>
              <a:rPr lang="ru-RU" sz="2400" dirty="0" smtClean="0"/>
              <a:t> (снег, снеговик, снежок). </a:t>
            </a:r>
          </a:p>
          <a:p>
            <a:pPr>
              <a:buFontTx/>
              <a:buChar char="-"/>
            </a:pPr>
            <a:r>
              <a:rPr lang="ru-RU" sz="2400" dirty="0" smtClean="0"/>
              <a:t> подбор однородных определений (зима снежная, холодная, суровая). </a:t>
            </a:r>
          </a:p>
          <a:p>
            <a:r>
              <a:rPr lang="ru-RU" sz="2400" dirty="0" smtClean="0"/>
              <a:t> -образование сравнительной степени прилагательных </a:t>
            </a:r>
          </a:p>
          <a:p>
            <a:r>
              <a:rPr lang="ru-RU" sz="2400" dirty="0" smtClean="0"/>
              <a:t>(шире, уже, грязнее). </a:t>
            </a:r>
            <a:endParaRPr lang="ru-RU" sz="2400" dirty="0"/>
          </a:p>
        </p:txBody>
      </p:sp>
      <p:pic>
        <p:nvPicPr>
          <p:cNvPr id="6" name="Рисунок 5" descr="https://img1.liveinternet.ru/images/attach/c/4/79/777/79777363_large_Zay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00450"/>
            <a:ext cx="3257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13222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7148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Закрепление правильного употребления грамматических категорий. 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64904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употребление в речи глаголов в разных временных формах. (Что делать? Что делает? Что сделал? Что будет делать?)</a:t>
            </a:r>
          </a:p>
          <a:p>
            <a:pPr>
              <a:buFontTx/>
              <a:buChar char="-"/>
            </a:pPr>
            <a:r>
              <a:rPr lang="ru-RU" sz="2400" dirty="0" smtClean="0"/>
              <a:t> употребление глаголов с оттенками значений (выползать, переползать). </a:t>
            </a:r>
          </a:p>
          <a:p>
            <a:pPr>
              <a:buFontTx/>
              <a:buChar char="-"/>
            </a:pPr>
            <a:r>
              <a:rPr lang="ru-RU" sz="2400" dirty="0" smtClean="0"/>
              <a:t> использование в речи существительных и глаголов в единственном и множественном числе. </a:t>
            </a:r>
          </a:p>
          <a:p>
            <a:pPr>
              <a:buFontTx/>
              <a:buChar char="-"/>
            </a:pPr>
            <a:r>
              <a:rPr lang="ru-RU" sz="2400" dirty="0" smtClean="0"/>
              <a:t> использование в речи предложений с однородными глаголами, правильность их согласования. </a:t>
            </a:r>
          </a:p>
          <a:p>
            <a:pPr>
              <a:buFontTx/>
              <a:buChar char="-"/>
            </a:pPr>
            <a:r>
              <a:rPr lang="ru-RU" sz="2400" dirty="0" smtClean="0"/>
              <a:t> практическое употребление в речи глаголов с изменяющейся основой (иду, пошёл). </a:t>
            </a:r>
            <a:endParaRPr lang="ru-RU" sz="2400" dirty="0"/>
          </a:p>
        </p:txBody>
      </p:sp>
      <p:pic>
        <p:nvPicPr>
          <p:cNvPr id="6" name="Рисунок 5" descr="http://player.myshared.ru/1038909/data/images/img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627784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2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71480"/>
            <a:ext cx="55446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Развитие самостоятельной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связной речи. 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составление предложения по вопросам, демонстрации действий, картине.</a:t>
            </a:r>
          </a:p>
          <a:p>
            <a:pPr>
              <a:buFontTx/>
              <a:buChar char="-"/>
            </a:pPr>
            <a:r>
              <a:rPr lang="ru-RU" sz="2400" dirty="0" smtClean="0"/>
              <a:t>составление рассказов по картине (в объёме 5-7 предложений). </a:t>
            </a:r>
          </a:p>
          <a:p>
            <a:pPr>
              <a:buFontTx/>
              <a:buChar char="-"/>
            </a:pPr>
            <a:r>
              <a:rPr lang="ru-RU" sz="2400" dirty="0" smtClean="0"/>
              <a:t>составление рассказа-описания (игрушек, животных). </a:t>
            </a:r>
          </a:p>
          <a:p>
            <a:pPr>
              <a:buFontTx/>
              <a:buChar char="-"/>
            </a:pPr>
            <a:r>
              <a:rPr lang="ru-RU" sz="2400" dirty="0" smtClean="0"/>
              <a:t>пересказ. </a:t>
            </a:r>
          </a:p>
          <a:p>
            <a:pPr>
              <a:buFontTx/>
              <a:buChar char="-"/>
            </a:pPr>
            <a:r>
              <a:rPr lang="ru-RU" sz="2400" dirty="0" smtClean="0"/>
              <a:t>употребление в речи простых и сложных предложений со значением противопоставления (а, но), разделения (или). </a:t>
            </a:r>
          </a:p>
          <a:p>
            <a:pPr>
              <a:buFontTx/>
              <a:buChar char="-"/>
            </a:pPr>
            <a:r>
              <a:rPr lang="ru-RU" sz="2400" dirty="0" smtClean="0"/>
              <a:t>упражнение в придумывании и составлении загадок.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0c22a9afb58fba9ab0ca1e2608b5f8f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6632"/>
            <a:ext cx="30454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0"/>
            <a:ext cx="9130033" cy="68447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07167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portstill.ru/post/imgs/5623b574b7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" y="13222"/>
            <a:ext cx="9130033" cy="684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6876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содружественное движение руки и языка. Они выполняются одновременно, ритмично с целью активизации органов артикуляции, для достижения лучших результатов по постановке звуков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064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в сочетании с                                                                            биоэнергопластикой</a:t>
            </a:r>
          </a:p>
        </p:txBody>
      </p:sp>
      <p:pic>
        <p:nvPicPr>
          <p:cNvPr id="6" name="Рисунок 5" descr="G:\самоо\Новая папка\фото2017-18 год\20180416_100008.jpg"/>
          <p:cNvPicPr/>
          <p:nvPr/>
        </p:nvPicPr>
        <p:blipFill>
          <a:blip r:embed="rId3" cstate="print"/>
          <a:srcRect t="17308" r="6841"/>
          <a:stretch>
            <a:fillRect/>
          </a:stretch>
        </p:blipFill>
        <p:spPr bwMode="auto">
          <a:xfrm>
            <a:off x="251520" y="2852936"/>
            <a:ext cx="3960440" cy="328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самоо\Новая папка\фото2017-18 год\20180416_0937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3566770" cy="343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805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User</cp:lastModifiedBy>
  <cp:revision>65</cp:revision>
  <dcterms:created xsi:type="dcterms:W3CDTF">2016-05-08T17:29:10Z</dcterms:created>
  <dcterms:modified xsi:type="dcterms:W3CDTF">2018-09-17T09:49:23Z</dcterms:modified>
</cp:coreProperties>
</file>